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257" r:id="rId4"/>
    <p:sldId id="258" r:id="rId5"/>
    <p:sldId id="262" r:id="rId6"/>
    <p:sldId id="267" r:id="rId7"/>
    <p:sldId id="287" r:id="rId8"/>
    <p:sldId id="288" r:id="rId9"/>
    <p:sldId id="289" r:id="rId10"/>
    <p:sldId id="290" r:id="rId11"/>
    <p:sldId id="259" r:id="rId12"/>
    <p:sldId id="291" r:id="rId13"/>
    <p:sldId id="292" r:id="rId14"/>
    <p:sldId id="261" r:id="rId15"/>
    <p:sldId id="293" r:id="rId16"/>
    <p:sldId id="294" r:id="rId17"/>
    <p:sldId id="299" r:id="rId18"/>
    <p:sldId id="298" r:id="rId19"/>
    <p:sldId id="276" r:id="rId20"/>
    <p:sldId id="297" r:id="rId21"/>
    <p:sldId id="296" r:id="rId22"/>
    <p:sldId id="300" r:id="rId23"/>
    <p:sldId id="301" r:id="rId24"/>
    <p:sldId id="302" r:id="rId25"/>
    <p:sldId id="303" r:id="rId26"/>
    <p:sldId id="305" r:id="rId27"/>
    <p:sldId id="307" r:id="rId28"/>
    <p:sldId id="308" r:id="rId29"/>
    <p:sldId id="309" r:id="rId30"/>
    <p:sldId id="263"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CC1"/>
    <a:srgbClr val="12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31208-D2AB-4C36-8D18-88806EADB4A7}" type="doc">
      <dgm:prSet loTypeId="urn:microsoft.com/office/officeart/2005/8/layout/hProcess9" loCatId="process" qsTypeId="urn:microsoft.com/office/officeart/2005/8/quickstyle/simple5" qsCatId="simple" csTypeId="urn:microsoft.com/office/officeart/2005/8/colors/accent2_1" csCatId="accent2" phldr="1"/>
      <dgm:spPr/>
    </dgm:pt>
    <dgm:pt modelId="{6B2048F8-7A6C-4776-AF34-C28FD4093E7C}">
      <dgm:prSet phldrT="[Text]"/>
      <dgm:spPr/>
      <dgm:t>
        <a:bodyPr/>
        <a:lstStyle/>
        <a:p>
          <a:r>
            <a:rPr lang="en-MY" b="1" i="0" u="none" dirty="0"/>
            <a:t>Competition Period</a:t>
          </a:r>
          <a:endParaRPr lang="en-MY" dirty="0"/>
        </a:p>
      </dgm:t>
    </dgm:pt>
    <dgm:pt modelId="{B50D6E01-9D96-42DD-965B-6FC763816068}" type="parTrans" cxnId="{BAB79CCD-D626-470F-B749-936F2ECAE001}">
      <dgm:prSet/>
      <dgm:spPr/>
      <dgm:t>
        <a:bodyPr/>
        <a:lstStyle/>
        <a:p>
          <a:endParaRPr lang="en-MY"/>
        </a:p>
      </dgm:t>
    </dgm:pt>
    <dgm:pt modelId="{C40F050D-D3F1-437A-ABEC-9C451883A3FD}" type="sibTrans" cxnId="{BAB79CCD-D626-470F-B749-936F2ECAE001}">
      <dgm:prSet/>
      <dgm:spPr/>
      <dgm:t>
        <a:bodyPr/>
        <a:lstStyle/>
        <a:p>
          <a:endParaRPr lang="en-MY"/>
        </a:p>
      </dgm:t>
    </dgm:pt>
    <dgm:pt modelId="{17E8DB82-0167-4BF3-BBAF-B1ECC7D07399}">
      <dgm:prSet/>
      <dgm:spPr/>
      <dgm:t>
        <a:bodyPr/>
        <a:lstStyle/>
        <a:p>
          <a:r>
            <a:rPr lang="en-MY" b="1" i="0" u="none" dirty="0"/>
            <a:t>01 March 2025 – 31 May 2025</a:t>
          </a:r>
          <a:endParaRPr lang="en-MY" dirty="0"/>
        </a:p>
      </dgm:t>
    </dgm:pt>
    <dgm:pt modelId="{4788D845-5EC0-4B03-A7A6-103EA9704DB4}" type="parTrans" cxnId="{67BE110F-D9F5-4EF4-83D7-659B1221C1E6}">
      <dgm:prSet/>
      <dgm:spPr/>
      <dgm:t>
        <a:bodyPr/>
        <a:lstStyle/>
        <a:p>
          <a:endParaRPr lang="en-MY"/>
        </a:p>
      </dgm:t>
    </dgm:pt>
    <dgm:pt modelId="{21FE679A-D92E-4B13-8024-A89A18CF4F1C}" type="sibTrans" cxnId="{67BE110F-D9F5-4EF4-83D7-659B1221C1E6}">
      <dgm:prSet/>
      <dgm:spPr/>
      <dgm:t>
        <a:bodyPr/>
        <a:lstStyle/>
        <a:p>
          <a:endParaRPr lang="en-MY"/>
        </a:p>
      </dgm:t>
    </dgm:pt>
    <dgm:pt modelId="{B1032CB8-1D88-4777-AD34-8DA324EFAD1B}">
      <dgm:prSet/>
      <dgm:spPr/>
      <dgm:t>
        <a:bodyPr/>
        <a:lstStyle/>
        <a:p>
          <a:r>
            <a:rPr lang="en-MY" b="1" i="0" u="none"/>
            <a:t>Entry and Registration Deadline</a:t>
          </a:r>
          <a:endParaRPr lang="en-MY" b="0" i="0" u="none"/>
        </a:p>
      </dgm:t>
    </dgm:pt>
    <dgm:pt modelId="{0E6DE973-AA0F-4D5B-A2B6-F3CE1BB16D88}" type="parTrans" cxnId="{BC5D43A0-6A18-4558-BAFB-ED82D618E4AB}">
      <dgm:prSet/>
      <dgm:spPr/>
      <dgm:t>
        <a:bodyPr/>
        <a:lstStyle/>
        <a:p>
          <a:endParaRPr lang="en-MY"/>
        </a:p>
      </dgm:t>
    </dgm:pt>
    <dgm:pt modelId="{1419FB58-B7D9-4BFF-81A3-CFE0679FBE4E}" type="sibTrans" cxnId="{BC5D43A0-6A18-4558-BAFB-ED82D618E4AB}">
      <dgm:prSet/>
      <dgm:spPr/>
      <dgm:t>
        <a:bodyPr/>
        <a:lstStyle/>
        <a:p>
          <a:endParaRPr lang="en-MY"/>
        </a:p>
      </dgm:t>
    </dgm:pt>
    <dgm:pt modelId="{735C5B40-3689-4B9B-8878-5F14EE708DC0}">
      <dgm:prSet/>
      <dgm:spPr/>
      <dgm:t>
        <a:bodyPr/>
        <a:lstStyle/>
        <a:p>
          <a:r>
            <a:rPr lang="en-MY" b="1" i="0" u="none" dirty="0"/>
            <a:t>31 May 2025</a:t>
          </a:r>
          <a:endParaRPr lang="en-MY" dirty="0"/>
        </a:p>
      </dgm:t>
    </dgm:pt>
    <dgm:pt modelId="{0E42B0C1-4806-40CC-87C0-A4FEBCDF1834}" type="parTrans" cxnId="{5DF474B8-89D7-47D9-8958-3C1E99DD4857}">
      <dgm:prSet/>
      <dgm:spPr/>
      <dgm:t>
        <a:bodyPr/>
        <a:lstStyle/>
        <a:p>
          <a:endParaRPr lang="en-MY"/>
        </a:p>
      </dgm:t>
    </dgm:pt>
    <dgm:pt modelId="{D2FBCE65-42E7-473B-B4D8-07C58DEAD6EB}" type="sibTrans" cxnId="{5DF474B8-89D7-47D9-8958-3C1E99DD4857}">
      <dgm:prSet/>
      <dgm:spPr/>
      <dgm:t>
        <a:bodyPr/>
        <a:lstStyle/>
        <a:p>
          <a:endParaRPr lang="en-MY"/>
        </a:p>
      </dgm:t>
    </dgm:pt>
    <dgm:pt modelId="{512B4102-9E77-4904-ABF6-B87FBE7B322D}">
      <dgm:prSet/>
      <dgm:spPr/>
      <dgm:t>
        <a:bodyPr/>
        <a:lstStyle/>
        <a:p>
          <a:r>
            <a:rPr lang="en-MY" b="1" i="0" u="none"/>
            <a:t>Video and Payment Deadline</a:t>
          </a:r>
          <a:endParaRPr lang="en-MY" b="0" i="0" u="none"/>
        </a:p>
      </dgm:t>
    </dgm:pt>
    <dgm:pt modelId="{3E9BDD45-7A6C-4174-9E84-895605C88C49}" type="parTrans" cxnId="{8E0EFDF7-83BD-4800-AE23-11AD00A353E1}">
      <dgm:prSet/>
      <dgm:spPr/>
      <dgm:t>
        <a:bodyPr/>
        <a:lstStyle/>
        <a:p>
          <a:endParaRPr lang="en-MY"/>
        </a:p>
      </dgm:t>
    </dgm:pt>
    <dgm:pt modelId="{5C2DE6C8-760C-4B87-84F0-D877D3D50BD1}" type="sibTrans" cxnId="{8E0EFDF7-83BD-4800-AE23-11AD00A353E1}">
      <dgm:prSet/>
      <dgm:spPr/>
      <dgm:t>
        <a:bodyPr/>
        <a:lstStyle/>
        <a:p>
          <a:endParaRPr lang="en-MY"/>
        </a:p>
      </dgm:t>
    </dgm:pt>
    <dgm:pt modelId="{E12974B9-2E63-4C9C-9CF6-75A785588A0A}">
      <dgm:prSet/>
      <dgm:spPr/>
      <dgm:t>
        <a:bodyPr/>
        <a:lstStyle/>
        <a:p>
          <a:r>
            <a:rPr lang="en-MY" b="1" i="0" u="none" dirty="0"/>
            <a:t>31 May 2025, before 12.00 p.m.</a:t>
          </a:r>
          <a:endParaRPr lang="en-MY" dirty="0"/>
        </a:p>
      </dgm:t>
    </dgm:pt>
    <dgm:pt modelId="{A9FCF775-0405-436E-A5EB-375785EE28B2}" type="parTrans" cxnId="{05620A77-D223-486E-A747-8017D0556022}">
      <dgm:prSet/>
      <dgm:spPr/>
      <dgm:t>
        <a:bodyPr/>
        <a:lstStyle/>
        <a:p>
          <a:endParaRPr lang="en-MY"/>
        </a:p>
      </dgm:t>
    </dgm:pt>
    <dgm:pt modelId="{D9B3F638-47B8-411F-8657-B29CA77F576E}" type="sibTrans" cxnId="{05620A77-D223-486E-A747-8017D0556022}">
      <dgm:prSet/>
      <dgm:spPr/>
      <dgm:t>
        <a:bodyPr/>
        <a:lstStyle/>
        <a:p>
          <a:endParaRPr lang="en-MY"/>
        </a:p>
      </dgm:t>
    </dgm:pt>
    <dgm:pt modelId="{8B0C9CFF-EE56-4D72-9D52-99FA3C7C8FEA}">
      <dgm:prSet/>
      <dgm:spPr/>
      <dgm:t>
        <a:bodyPr/>
        <a:lstStyle/>
        <a:p>
          <a:r>
            <a:rPr lang="en-MY" b="1" i="0" u="none"/>
            <a:t>Judging</a:t>
          </a:r>
          <a:endParaRPr lang="en-MY" b="0" i="0" u="none"/>
        </a:p>
      </dgm:t>
    </dgm:pt>
    <dgm:pt modelId="{1BBCBB57-C588-4D1C-8366-3635B495AE89}" type="parTrans" cxnId="{B5B23FB9-DE76-48C1-8218-6D3B83F93834}">
      <dgm:prSet/>
      <dgm:spPr/>
      <dgm:t>
        <a:bodyPr/>
        <a:lstStyle/>
        <a:p>
          <a:endParaRPr lang="en-MY"/>
        </a:p>
      </dgm:t>
    </dgm:pt>
    <dgm:pt modelId="{97DC3B1C-C1B9-4F34-917C-6C4450822459}" type="sibTrans" cxnId="{B5B23FB9-DE76-48C1-8218-6D3B83F93834}">
      <dgm:prSet/>
      <dgm:spPr/>
      <dgm:t>
        <a:bodyPr/>
        <a:lstStyle/>
        <a:p>
          <a:endParaRPr lang="en-MY"/>
        </a:p>
      </dgm:t>
    </dgm:pt>
    <dgm:pt modelId="{AF9E4D42-8E19-42C3-8B2C-27F99574A61F}">
      <dgm:prSet/>
      <dgm:spPr/>
      <dgm:t>
        <a:bodyPr/>
        <a:lstStyle/>
        <a:p>
          <a:r>
            <a:rPr lang="en-MY" b="1" i="0" u="none" dirty="0"/>
            <a:t>June 2025</a:t>
          </a:r>
          <a:endParaRPr lang="en-MY" dirty="0"/>
        </a:p>
      </dgm:t>
    </dgm:pt>
    <dgm:pt modelId="{391BFF1A-6C9B-434A-93FD-514EA35FECAF}" type="parTrans" cxnId="{F7D2FA5C-73E6-4C73-86B8-0FB33576E99F}">
      <dgm:prSet/>
      <dgm:spPr/>
      <dgm:t>
        <a:bodyPr/>
        <a:lstStyle/>
        <a:p>
          <a:endParaRPr lang="en-MY"/>
        </a:p>
      </dgm:t>
    </dgm:pt>
    <dgm:pt modelId="{BF9278A9-F3F1-4A65-ADAA-AD0630239D0A}" type="sibTrans" cxnId="{F7D2FA5C-73E6-4C73-86B8-0FB33576E99F}">
      <dgm:prSet/>
      <dgm:spPr/>
      <dgm:t>
        <a:bodyPr/>
        <a:lstStyle/>
        <a:p>
          <a:endParaRPr lang="en-MY"/>
        </a:p>
      </dgm:t>
    </dgm:pt>
    <dgm:pt modelId="{437680EB-DA97-49C0-8F41-FD1233D20D51}">
      <dgm:prSet/>
      <dgm:spPr/>
      <dgm:t>
        <a:bodyPr/>
        <a:lstStyle/>
        <a:p>
          <a:r>
            <a:rPr lang="en-MY" b="1" i="0" u="none" dirty="0"/>
            <a:t>Announcement of Results</a:t>
          </a:r>
          <a:endParaRPr lang="en-MY" b="0" i="0" u="none" dirty="0"/>
        </a:p>
      </dgm:t>
    </dgm:pt>
    <dgm:pt modelId="{17EF5F75-C732-4FE8-9DE2-958AA5A65F9C}" type="parTrans" cxnId="{D754AEDA-3336-4537-93EF-C0863992F169}">
      <dgm:prSet/>
      <dgm:spPr/>
      <dgm:t>
        <a:bodyPr/>
        <a:lstStyle/>
        <a:p>
          <a:endParaRPr lang="en-MY"/>
        </a:p>
      </dgm:t>
    </dgm:pt>
    <dgm:pt modelId="{E2CA70F0-5A18-4F4E-8DC2-3BA79BFC3A05}" type="sibTrans" cxnId="{D754AEDA-3336-4537-93EF-C0863992F169}">
      <dgm:prSet/>
      <dgm:spPr/>
      <dgm:t>
        <a:bodyPr/>
        <a:lstStyle/>
        <a:p>
          <a:endParaRPr lang="en-MY"/>
        </a:p>
      </dgm:t>
    </dgm:pt>
    <dgm:pt modelId="{C7038EE2-E110-4468-ADB2-42B74DB232DD}">
      <dgm:prSet/>
      <dgm:spPr/>
      <dgm:t>
        <a:bodyPr/>
        <a:lstStyle/>
        <a:p>
          <a:r>
            <a:rPr lang="de-DE" b="1" i="0" u="none" dirty="0"/>
            <a:t>25 June 2024, 11.00 AM</a:t>
          </a:r>
          <a:endParaRPr lang="en-MY" b="0" i="0" u="none" dirty="0"/>
        </a:p>
      </dgm:t>
    </dgm:pt>
    <dgm:pt modelId="{806B7BB1-3D68-45FA-86D3-448FFEE180AE}" type="parTrans" cxnId="{A0B234A1-DE3F-437C-836E-4C5BA3F79279}">
      <dgm:prSet/>
      <dgm:spPr/>
      <dgm:t>
        <a:bodyPr/>
        <a:lstStyle/>
        <a:p>
          <a:endParaRPr lang="en-MY"/>
        </a:p>
      </dgm:t>
    </dgm:pt>
    <dgm:pt modelId="{0A876651-A51C-4067-91E0-B363B2759078}" type="sibTrans" cxnId="{A0B234A1-DE3F-437C-836E-4C5BA3F79279}">
      <dgm:prSet/>
      <dgm:spPr/>
      <dgm:t>
        <a:bodyPr/>
        <a:lstStyle/>
        <a:p>
          <a:endParaRPr lang="en-MY"/>
        </a:p>
      </dgm:t>
    </dgm:pt>
    <dgm:pt modelId="{5D886B25-44D5-4585-BB99-916488118574}" type="pres">
      <dgm:prSet presAssocID="{45531208-D2AB-4C36-8D18-88806EADB4A7}" presName="CompostProcess" presStyleCnt="0">
        <dgm:presLayoutVars>
          <dgm:dir/>
          <dgm:resizeHandles val="exact"/>
        </dgm:presLayoutVars>
      </dgm:prSet>
      <dgm:spPr/>
    </dgm:pt>
    <dgm:pt modelId="{D8E84D78-001A-4EFF-AD8F-FABFCC687D06}" type="pres">
      <dgm:prSet presAssocID="{45531208-D2AB-4C36-8D18-88806EADB4A7}" presName="arrow" presStyleLbl="bgShp" presStyleIdx="0" presStyleCnt="1" custScaleX="117647" custLinFactNeighborX="276" custLinFactNeighborY="7010"/>
      <dgm:spPr/>
    </dgm:pt>
    <dgm:pt modelId="{8AF6C1E8-7458-407F-96FD-D6625E12339B}" type="pres">
      <dgm:prSet presAssocID="{45531208-D2AB-4C36-8D18-88806EADB4A7}" presName="linearProcess" presStyleCnt="0"/>
      <dgm:spPr/>
    </dgm:pt>
    <dgm:pt modelId="{F5BB6B74-2DDC-48F8-850A-9E9DC17B4F09}" type="pres">
      <dgm:prSet presAssocID="{6B2048F8-7A6C-4776-AF34-C28FD4093E7C}" presName="textNode" presStyleLbl="node1" presStyleIdx="0" presStyleCnt="5">
        <dgm:presLayoutVars>
          <dgm:bulletEnabled val="1"/>
        </dgm:presLayoutVars>
      </dgm:prSet>
      <dgm:spPr/>
    </dgm:pt>
    <dgm:pt modelId="{070CE6F1-8C4A-45A6-A543-6055ECEBFF46}" type="pres">
      <dgm:prSet presAssocID="{C40F050D-D3F1-437A-ABEC-9C451883A3FD}" presName="sibTrans" presStyleCnt="0"/>
      <dgm:spPr/>
    </dgm:pt>
    <dgm:pt modelId="{1ADB36EF-5674-4B98-B6FE-78684A2FC485}" type="pres">
      <dgm:prSet presAssocID="{B1032CB8-1D88-4777-AD34-8DA324EFAD1B}" presName="textNode" presStyleLbl="node1" presStyleIdx="1" presStyleCnt="5">
        <dgm:presLayoutVars>
          <dgm:bulletEnabled val="1"/>
        </dgm:presLayoutVars>
      </dgm:prSet>
      <dgm:spPr/>
    </dgm:pt>
    <dgm:pt modelId="{B158F8B3-FDA3-4F2B-B2B9-334BE6271B3C}" type="pres">
      <dgm:prSet presAssocID="{1419FB58-B7D9-4BFF-81A3-CFE0679FBE4E}" presName="sibTrans" presStyleCnt="0"/>
      <dgm:spPr/>
    </dgm:pt>
    <dgm:pt modelId="{7757BEE4-4B64-4212-836C-14F214199545}" type="pres">
      <dgm:prSet presAssocID="{512B4102-9E77-4904-ABF6-B87FBE7B322D}" presName="textNode" presStyleLbl="node1" presStyleIdx="2" presStyleCnt="5">
        <dgm:presLayoutVars>
          <dgm:bulletEnabled val="1"/>
        </dgm:presLayoutVars>
      </dgm:prSet>
      <dgm:spPr/>
    </dgm:pt>
    <dgm:pt modelId="{DC79E306-8A3A-4E9B-B411-DE9078665817}" type="pres">
      <dgm:prSet presAssocID="{5C2DE6C8-760C-4B87-84F0-D877D3D50BD1}" presName="sibTrans" presStyleCnt="0"/>
      <dgm:spPr/>
    </dgm:pt>
    <dgm:pt modelId="{4827C5D3-5A58-4BD8-A7B4-AF01CA9C3800}" type="pres">
      <dgm:prSet presAssocID="{8B0C9CFF-EE56-4D72-9D52-99FA3C7C8FEA}" presName="textNode" presStyleLbl="node1" presStyleIdx="3" presStyleCnt="5">
        <dgm:presLayoutVars>
          <dgm:bulletEnabled val="1"/>
        </dgm:presLayoutVars>
      </dgm:prSet>
      <dgm:spPr/>
    </dgm:pt>
    <dgm:pt modelId="{12841C2D-E86B-4A23-8D54-D388DF53841C}" type="pres">
      <dgm:prSet presAssocID="{97DC3B1C-C1B9-4F34-917C-6C4450822459}" presName="sibTrans" presStyleCnt="0"/>
      <dgm:spPr/>
    </dgm:pt>
    <dgm:pt modelId="{BB40E93E-9E4D-488A-B081-D640D6F79134}" type="pres">
      <dgm:prSet presAssocID="{437680EB-DA97-49C0-8F41-FD1233D20D51}" presName="textNode" presStyleLbl="node1" presStyleIdx="4" presStyleCnt="5">
        <dgm:presLayoutVars>
          <dgm:bulletEnabled val="1"/>
        </dgm:presLayoutVars>
      </dgm:prSet>
      <dgm:spPr/>
    </dgm:pt>
  </dgm:ptLst>
  <dgm:cxnLst>
    <dgm:cxn modelId="{67BE110F-D9F5-4EF4-83D7-659B1221C1E6}" srcId="{6B2048F8-7A6C-4776-AF34-C28FD4093E7C}" destId="{17E8DB82-0167-4BF3-BBAF-B1ECC7D07399}" srcOrd="0" destOrd="0" parTransId="{4788D845-5EC0-4B03-A7A6-103EA9704DB4}" sibTransId="{21FE679A-D92E-4B13-8024-A89A18CF4F1C}"/>
    <dgm:cxn modelId="{03633E37-71BA-479E-8F91-A0B9CF53DCA1}" type="presOf" srcId="{735C5B40-3689-4B9B-8878-5F14EE708DC0}" destId="{1ADB36EF-5674-4B98-B6FE-78684A2FC485}" srcOrd="0" destOrd="1" presId="urn:microsoft.com/office/officeart/2005/8/layout/hProcess9"/>
    <dgm:cxn modelId="{E1A6E639-154B-4387-A104-A7CE07BB3F04}" type="presOf" srcId="{E12974B9-2E63-4C9C-9CF6-75A785588A0A}" destId="{7757BEE4-4B64-4212-836C-14F214199545}" srcOrd="0" destOrd="1" presId="urn:microsoft.com/office/officeart/2005/8/layout/hProcess9"/>
    <dgm:cxn modelId="{774AC23E-B0AE-4BD8-8172-45DA2F5C1541}" type="presOf" srcId="{437680EB-DA97-49C0-8F41-FD1233D20D51}" destId="{BB40E93E-9E4D-488A-B081-D640D6F79134}" srcOrd="0" destOrd="0" presId="urn:microsoft.com/office/officeart/2005/8/layout/hProcess9"/>
    <dgm:cxn modelId="{F7D2FA5C-73E6-4C73-86B8-0FB33576E99F}" srcId="{8B0C9CFF-EE56-4D72-9D52-99FA3C7C8FEA}" destId="{AF9E4D42-8E19-42C3-8B2C-27F99574A61F}" srcOrd="0" destOrd="0" parTransId="{391BFF1A-6C9B-434A-93FD-514EA35FECAF}" sibTransId="{BF9278A9-F3F1-4A65-ADAA-AD0630239D0A}"/>
    <dgm:cxn modelId="{C5A1AB6D-5D1F-4A01-9308-7BFE1F50B12D}" type="presOf" srcId="{17E8DB82-0167-4BF3-BBAF-B1ECC7D07399}" destId="{F5BB6B74-2DDC-48F8-850A-9E9DC17B4F09}" srcOrd="0" destOrd="1" presId="urn:microsoft.com/office/officeart/2005/8/layout/hProcess9"/>
    <dgm:cxn modelId="{05620A77-D223-486E-A747-8017D0556022}" srcId="{512B4102-9E77-4904-ABF6-B87FBE7B322D}" destId="{E12974B9-2E63-4C9C-9CF6-75A785588A0A}" srcOrd="0" destOrd="0" parTransId="{A9FCF775-0405-436E-A5EB-375785EE28B2}" sibTransId="{D9B3F638-47B8-411F-8657-B29CA77F576E}"/>
    <dgm:cxn modelId="{D7CCC577-4A97-41B6-AD10-15A4E81FADCA}" type="presOf" srcId="{512B4102-9E77-4904-ABF6-B87FBE7B322D}" destId="{7757BEE4-4B64-4212-836C-14F214199545}" srcOrd="0" destOrd="0" presId="urn:microsoft.com/office/officeart/2005/8/layout/hProcess9"/>
    <dgm:cxn modelId="{1A16DD7D-58B7-457E-83E8-9F3DC444A294}" type="presOf" srcId="{AF9E4D42-8E19-42C3-8B2C-27F99574A61F}" destId="{4827C5D3-5A58-4BD8-A7B4-AF01CA9C3800}" srcOrd="0" destOrd="1" presId="urn:microsoft.com/office/officeart/2005/8/layout/hProcess9"/>
    <dgm:cxn modelId="{BC5D43A0-6A18-4558-BAFB-ED82D618E4AB}" srcId="{45531208-D2AB-4C36-8D18-88806EADB4A7}" destId="{B1032CB8-1D88-4777-AD34-8DA324EFAD1B}" srcOrd="1" destOrd="0" parTransId="{0E6DE973-AA0F-4D5B-A2B6-F3CE1BB16D88}" sibTransId="{1419FB58-B7D9-4BFF-81A3-CFE0679FBE4E}"/>
    <dgm:cxn modelId="{A0B234A1-DE3F-437C-836E-4C5BA3F79279}" srcId="{437680EB-DA97-49C0-8F41-FD1233D20D51}" destId="{C7038EE2-E110-4468-ADB2-42B74DB232DD}" srcOrd="0" destOrd="0" parTransId="{806B7BB1-3D68-45FA-86D3-448FFEE180AE}" sibTransId="{0A876651-A51C-4067-91E0-B363B2759078}"/>
    <dgm:cxn modelId="{1DE671B8-615C-41FC-A689-1B99366A461E}" type="presOf" srcId="{45531208-D2AB-4C36-8D18-88806EADB4A7}" destId="{5D886B25-44D5-4585-BB99-916488118574}" srcOrd="0" destOrd="0" presId="urn:microsoft.com/office/officeart/2005/8/layout/hProcess9"/>
    <dgm:cxn modelId="{5DF474B8-89D7-47D9-8958-3C1E99DD4857}" srcId="{B1032CB8-1D88-4777-AD34-8DA324EFAD1B}" destId="{735C5B40-3689-4B9B-8878-5F14EE708DC0}" srcOrd="0" destOrd="0" parTransId="{0E42B0C1-4806-40CC-87C0-A4FEBCDF1834}" sibTransId="{D2FBCE65-42E7-473B-B4D8-07C58DEAD6EB}"/>
    <dgm:cxn modelId="{B5B23FB9-DE76-48C1-8218-6D3B83F93834}" srcId="{45531208-D2AB-4C36-8D18-88806EADB4A7}" destId="{8B0C9CFF-EE56-4D72-9D52-99FA3C7C8FEA}" srcOrd="3" destOrd="0" parTransId="{1BBCBB57-C588-4D1C-8366-3635B495AE89}" sibTransId="{97DC3B1C-C1B9-4F34-917C-6C4450822459}"/>
    <dgm:cxn modelId="{BAB79CCD-D626-470F-B749-936F2ECAE001}" srcId="{45531208-D2AB-4C36-8D18-88806EADB4A7}" destId="{6B2048F8-7A6C-4776-AF34-C28FD4093E7C}" srcOrd="0" destOrd="0" parTransId="{B50D6E01-9D96-42DD-965B-6FC763816068}" sibTransId="{C40F050D-D3F1-437A-ABEC-9C451883A3FD}"/>
    <dgm:cxn modelId="{E31DC4D3-2402-4F58-B3E9-F29EDC668239}" type="presOf" srcId="{8B0C9CFF-EE56-4D72-9D52-99FA3C7C8FEA}" destId="{4827C5D3-5A58-4BD8-A7B4-AF01CA9C3800}" srcOrd="0" destOrd="0" presId="urn:microsoft.com/office/officeart/2005/8/layout/hProcess9"/>
    <dgm:cxn modelId="{D754AEDA-3336-4537-93EF-C0863992F169}" srcId="{45531208-D2AB-4C36-8D18-88806EADB4A7}" destId="{437680EB-DA97-49C0-8F41-FD1233D20D51}" srcOrd="4" destOrd="0" parTransId="{17EF5F75-C732-4FE8-9DE2-958AA5A65F9C}" sibTransId="{E2CA70F0-5A18-4F4E-8DC2-3BA79BFC3A05}"/>
    <dgm:cxn modelId="{C8A49DEC-F571-42F5-920B-73A25C7B3A95}" type="presOf" srcId="{6B2048F8-7A6C-4776-AF34-C28FD4093E7C}" destId="{F5BB6B74-2DDC-48F8-850A-9E9DC17B4F09}" srcOrd="0" destOrd="0" presId="urn:microsoft.com/office/officeart/2005/8/layout/hProcess9"/>
    <dgm:cxn modelId="{16BC4FF3-54D5-4687-9A73-310FD07FFB04}" type="presOf" srcId="{B1032CB8-1D88-4777-AD34-8DA324EFAD1B}" destId="{1ADB36EF-5674-4B98-B6FE-78684A2FC485}" srcOrd="0" destOrd="0" presId="urn:microsoft.com/office/officeart/2005/8/layout/hProcess9"/>
    <dgm:cxn modelId="{DDE579F7-29EF-463A-A49A-A3D9F968850F}" type="presOf" srcId="{C7038EE2-E110-4468-ADB2-42B74DB232DD}" destId="{BB40E93E-9E4D-488A-B081-D640D6F79134}" srcOrd="0" destOrd="1" presId="urn:microsoft.com/office/officeart/2005/8/layout/hProcess9"/>
    <dgm:cxn modelId="{8E0EFDF7-83BD-4800-AE23-11AD00A353E1}" srcId="{45531208-D2AB-4C36-8D18-88806EADB4A7}" destId="{512B4102-9E77-4904-ABF6-B87FBE7B322D}" srcOrd="2" destOrd="0" parTransId="{3E9BDD45-7A6C-4174-9E84-895605C88C49}" sibTransId="{5C2DE6C8-760C-4B87-84F0-D877D3D50BD1}"/>
    <dgm:cxn modelId="{9DD44E17-1C3F-49E4-B11E-937CF1D81F5B}" type="presParOf" srcId="{5D886B25-44D5-4585-BB99-916488118574}" destId="{D8E84D78-001A-4EFF-AD8F-FABFCC687D06}" srcOrd="0" destOrd="0" presId="urn:microsoft.com/office/officeart/2005/8/layout/hProcess9"/>
    <dgm:cxn modelId="{944A33E6-0DBF-4F89-B1CC-BFF94473E93B}" type="presParOf" srcId="{5D886B25-44D5-4585-BB99-916488118574}" destId="{8AF6C1E8-7458-407F-96FD-D6625E12339B}" srcOrd="1" destOrd="0" presId="urn:microsoft.com/office/officeart/2005/8/layout/hProcess9"/>
    <dgm:cxn modelId="{64D59705-4F9D-4CAD-8C1F-CD2F129ED254}" type="presParOf" srcId="{8AF6C1E8-7458-407F-96FD-D6625E12339B}" destId="{F5BB6B74-2DDC-48F8-850A-9E9DC17B4F09}" srcOrd="0" destOrd="0" presId="urn:microsoft.com/office/officeart/2005/8/layout/hProcess9"/>
    <dgm:cxn modelId="{A2E6DE4F-C9E2-48A8-9748-ED0C23EF300B}" type="presParOf" srcId="{8AF6C1E8-7458-407F-96FD-D6625E12339B}" destId="{070CE6F1-8C4A-45A6-A543-6055ECEBFF46}" srcOrd="1" destOrd="0" presId="urn:microsoft.com/office/officeart/2005/8/layout/hProcess9"/>
    <dgm:cxn modelId="{1A3B2533-2192-4B27-A6D7-DA9FF94EADBD}" type="presParOf" srcId="{8AF6C1E8-7458-407F-96FD-D6625E12339B}" destId="{1ADB36EF-5674-4B98-B6FE-78684A2FC485}" srcOrd="2" destOrd="0" presId="urn:microsoft.com/office/officeart/2005/8/layout/hProcess9"/>
    <dgm:cxn modelId="{11BBEF7C-6051-437F-A8E7-69FAA546C70F}" type="presParOf" srcId="{8AF6C1E8-7458-407F-96FD-D6625E12339B}" destId="{B158F8B3-FDA3-4F2B-B2B9-334BE6271B3C}" srcOrd="3" destOrd="0" presId="urn:microsoft.com/office/officeart/2005/8/layout/hProcess9"/>
    <dgm:cxn modelId="{DA07F417-798B-4C58-93C7-41D268F0FE96}" type="presParOf" srcId="{8AF6C1E8-7458-407F-96FD-D6625E12339B}" destId="{7757BEE4-4B64-4212-836C-14F214199545}" srcOrd="4" destOrd="0" presId="urn:microsoft.com/office/officeart/2005/8/layout/hProcess9"/>
    <dgm:cxn modelId="{594946A5-A6CB-434E-91AF-AA13413EEC3D}" type="presParOf" srcId="{8AF6C1E8-7458-407F-96FD-D6625E12339B}" destId="{DC79E306-8A3A-4E9B-B411-DE9078665817}" srcOrd="5" destOrd="0" presId="urn:microsoft.com/office/officeart/2005/8/layout/hProcess9"/>
    <dgm:cxn modelId="{773E5570-933B-4B5A-AF0E-8CA13FB242A7}" type="presParOf" srcId="{8AF6C1E8-7458-407F-96FD-D6625E12339B}" destId="{4827C5D3-5A58-4BD8-A7B4-AF01CA9C3800}" srcOrd="6" destOrd="0" presId="urn:microsoft.com/office/officeart/2005/8/layout/hProcess9"/>
    <dgm:cxn modelId="{772C2CE0-5047-43E9-A689-8880626D0743}" type="presParOf" srcId="{8AF6C1E8-7458-407F-96FD-D6625E12339B}" destId="{12841C2D-E86B-4A23-8D54-D388DF53841C}" srcOrd="7" destOrd="0" presId="urn:microsoft.com/office/officeart/2005/8/layout/hProcess9"/>
    <dgm:cxn modelId="{3046F60A-356E-490B-BD6C-93A8A84F064F}" type="presParOf" srcId="{8AF6C1E8-7458-407F-96FD-D6625E12339B}" destId="{BB40E93E-9E4D-488A-B081-D640D6F79134}"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4D78-001A-4EFF-AD8F-FABFCC687D06}">
      <dsp:nvSpPr>
        <dsp:cNvPr id="0" name=""/>
        <dsp:cNvSpPr/>
      </dsp:nvSpPr>
      <dsp:spPr>
        <a:xfrm>
          <a:off x="4" y="0"/>
          <a:ext cx="8982655"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BB6B74-2DDC-48F8-850A-9E9DC17B4F09}">
      <dsp:nvSpPr>
        <dsp:cNvPr id="0" name=""/>
        <dsp:cNvSpPr/>
      </dsp:nvSpPr>
      <dsp:spPr>
        <a:xfrm>
          <a:off x="3947" y="1625600"/>
          <a:ext cx="1725916" cy="21674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MY" sz="1700" b="1" i="0" u="none" kern="1200" dirty="0"/>
            <a:t>Competition Period</a:t>
          </a:r>
          <a:endParaRPr lang="en-MY" sz="1700" kern="1200" dirty="0"/>
        </a:p>
        <a:p>
          <a:pPr marL="114300" lvl="1" indent="-114300" algn="l" defTabSz="577850">
            <a:lnSpc>
              <a:spcPct val="90000"/>
            </a:lnSpc>
            <a:spcBef>
              <a:spcPct val="0"/>
            </a:spcBef>
            <a:spcAft>
              <a:spcPct val="15000"/>
            </a:spcAft>
            <a:buChar char="•"/>
          </a:pPr>
          <a:r>
            <a:rPr lang="en-MY" sz="1300" b="1" i="0" u="none" kern="1200" dirty="0"/>
            <a:t>01 March 2025 – 31 May 2025</a:t>
          </a:r>
          <a:endParaRPr lang="en-MY" sz="1300" kern="1200" dirty="0"/>
        </a:p>
      </dsp:txBody>
      <dsp:txXfrm>
        <a:off x="88199" y="1709852"/>
        <a:ext cx="1557412" cy="1998962"/>
      </dsp:txXfrm>
    </dsp:sp>
    <dsp:sp modelId="{1ADB36EF-5674-4B98-B6FE-78684A2FC485}">
      <dsp:nvSpPr>
        <dsp:cNvPr id="0" name=""/>
        <dsp:cNvSpPr/>
      </dsp:nvSpPr>
      <dsp:spPr>
        <a:xfrm>
          <a:off x="1816159" y="1625600"/>
          <a:ext cx="1725916" cy="21674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MY" sz="1700" b="1" i="0" u="none" kern="1200"/>
            <a:t>Entry and Registration Deadline</a:t>
          </a:r>
          <a:endParaRPr lang="en-MY" sz="1700" b="0" i="0" u="none" kern="1200"/>
        </a:p>
        <a:p>
          <a:pPr marL="114300" lvl="1" indent="-114300" algn="l" defTabSz="577850">
            <a:lnSpc>
              <a:spcPct val="90000"/>
            </a:lnSpc>
            <a:spcBef>
              <a:spcPct val="0"/>
            </a:spcBef>
            <a:spcAft>
              <a:spcPct val="15000"/>
            </a:spcAft>
            <a:buChar char="•"/>
          </a:pPr>
          <a:r>
            <a:rPr lang="en-MY" sz="1300" b="1" i="0" u="none" kern="1200" dirty="0"/>
            <a:t>31 May 2025</a:t>
          </a:r>
          <a:endParaRPr lang="en-MY" sz="1300" kern="1200" dirty="0"/>
        </a:p>
      </dsp:txBody>
      <dsp:txXfrm>
        <a:off x="1900411" y="1709852"/>
        <a:ext cx="1557412" cy="1998962"/>
      </dsp:txXfrm>
    </dsp:sp>
    <dsp:sp modelId="{7757BEE4-4B64-4212-836C-14F214199545}">
      <dsp:nvSpPr>
        <dsp:cNvPr id="0" name=""/>
        <dsp:cNvSpPr/>
      </dsp:nvSpPr>
      <dsp:spPr>
        <a:xfrm>
          <a:off x="3628371" y="1625600"/>
          <a:ext cx="1725916" cy="21674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MY" sz="1700" b="1" i="0" u="none" kern="1200"/>
            <a:t>Video and Payment Deadline</a:t>
          </a:r>
          <a:endParaRPr lang="en-MY" sz="1700" b="0" i="0" u="none" kern="1200"/>
        </a:p>
        <a:p>
          <a:pPr marL="114300" lvl="1" indent="-114300" algn="l" defTabSz="577850">
            <a:lnSpc>
              <a:spcPct val="90000"/>
            </a:lnSpc>
            <a:spcBef>
              <a:spcPct val="0"/>
            </a:spcBef>
            <a:spcAft>
              <a:spcPct val="15000"/>
            </a:spcAft>
            <a:buChar char="•"/>
          </a:pPr>
          <a:r>
            <a:rPr lang="en-MY" sz="1300" b="1" i="0" u="none" kern="1200" dirty="0"/>
            <a:t>31 May 2025, before 12.00 p.m.</a:t>
          </a:r>
          <a:endParaRPr lang="en-MY" sz="1300" kern="1200" dirty="0"/>
        </a:p>
      </dsp:txBody>
      <dsp:txXfrm>
        <a:off x="3712623" y="1709852"/>
        <a:ext cx="1557412" cy="1998962"/>
      </dsp:txXfrm>
    </dsp:sp>
    <dsp:sp modelId="{4827C5D3-5A58-4BD8-A7B4-AF01CA9C3800}">
      <dsp:nvSpPr>
        <dsp:cNvPr id="0" name=""/>
        <dsp:cNvSpPr/>
      </dsp:nvSpPr>
      <dsp:spPr>
        <a:xfrm>
          <a:off x="5440583" y="1625600"/>
          <a:ext cx="1725916" cy="21674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MY" sz="1700" b="1" i="0" u="none" kern="1200"/>
            <a:t>Judging</a:t>
          </a:r>
          <a:endParaRPr lang="en-MY" sz="1700" b="0" i="0" u="none" kern="1200"/>
        </a:p>
        <a:p>
          <a:pPr marL="114300" lvl="1" indent="-114300" algn="l" defTabSz="577850">
            <a:lnSpc>
              <a:spcPct val="90000"/>
            </a:lnSpc>
            <a:spcBef>
              <a:spcPct val="0"/>
            </a:spcBef>
            <a:spcAft>
              <a:spcPct val="15000"/>
            </a:spcAft>
            <a:buChar char="•"/>
          </a:pPr>
          <a:r>
            <a:rPr lang="en-MY" sz="1300" b="1" i="0" u="none" kern="1200" dirty="0"/>
            <a:t>June 2025</a:t>
          </a:r>
          <a:endParaRPr lang="en-MY" sz="1300" kern="1200" dirty="0"/>
        </a:p>
      </dsp:txBody>
      <dsp:txXfrm>
        <a:off x="5524835" y="1709852"/>
        <a:ext cx="1557412" cy="1998962"/>
      </dsp:txXfrm>
    </dsp:sp>
    <dsp:sp modelId="{BB40E93E-9E4D-488A-B081-D640D6F79134}">
      <dsp:nvSpPr>
        <dsp:cNvPr id="0" name=""/>
        <dsp:cNvSpPr/>
      </dsp:nvSpPr>
      <dsp:spPr>
        <a:xfrm>
          <a:off x="7252796" y="1625600"/>
          <a:ext cx="1725916" cy="216746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MY" sz="1700" b="1" i="0" u="none" kern="1200" dirty="0"/>
            <a:t>Announcement of Results</a:t>
          </a:r>
          <a:endParaRPr lang="en-MY" sz="1700" b="0" i="0" u="none" kern="1200" dirty="0"/>
        </a:p>
        <a:p>
          <a:pPr marL="114300" lvl="1" indent="-114300" algn="l" defTabSz="577850">
            <a:lnSpc>
              <a:spcPct val="90000"/>
            </a:lnSpc>
            <a:spcBef>
              <a:spcPct val="0"/>
            </a:spcBef>
            <a:spcAft>
              <a:spcPct val="15000"/>
            </a:spcAft>
            <a:buChar char="•"/>
          </a:pPr>
          <a:r>
            <a:rPr lang="de-DE" sz="1300" b="1" i="0" u="none" kern="1200" dirty="0"/>
            <a:t>25 June 2024, 11.00 AM</a:t>
          </a:r>
          <a:endParaRPr lang="en-MY" sz="1300" b="0" i="0" u="none" kern="1200" dirty="0"/>
        </a:p>
      </dsp:txBody>
      <dsp:txXfrm>
        <a:off x="7337048" y="1709852"/>
        <a:ext cx="1557412" cy="19989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9E00E8F6-5169-438A-A505-88F044428DB2}"/>
              </a:ext>
            </a:extLst>
          </p:cNvPr>
          <p:cNvSpPr>
            <a:spLocks noGrp="1"/>
          </p:cNvSpPr>
          <p:nvPr>
            <p:ph type="pic" sz="quarter" idx="10"/>
          </p:nvPr>
        </p:nvSpPr>
        <p:spPr>
          <a:xfrm>
            <a:off x="0" y="266701"/>
            <a:ext cx="4772025" cy="6591300"/>
          </a:xfrm>
          <a:prstGeom prst="rect">
            <a:avLst/>
          </a:prstGeom>
        </p:spPr>
      </p:sp>
    </p:spTree>
    <p:extLst>
      <p:ext uri="{BB962C8B-B14F-4D97-AF65-F5344CB8AC3E}">
        <p14:creationId xmlns:p14="http://schemas.microsoft.com/office/powerpoint/2010/main" val="5471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A1E848-6692-404E-8993-FADF66727A51}"/>
              </a:ext>
            </a:extLst>
          </p:cNvPr>
          <p:cNvSpPr/>
          <p:nvPr userDrawn="1"/>
        </p:nvSpPr>
        <p:spPr>
          <a:xfrm>
            <a:off x="0" y="502"/>
            <a:ext cx="3657600" cy="6857497"/>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Picture Placeholder 6">
            <a:extLst>
              <a:ext uri="{FF2B5EF4-FFF2-40B4-BE49-F238E27FC236}">
                <a16:creationId xmlns:a16="http://schemas.microsoft.com/office/drawing/2014/main" id="{3AF7BDCA-0317-442F-982A-FE1393B6B613}"/>
              </a:ext>
            </a:extLst>
          </p:cNvPr>
          <p:cNvSpPr>
            <a:spLocks noGrp="1"/>
          </p:cNvSpPr>
          <p:nvPr>
            <p:ph type="pic" sz="quarter" idx="10"/>
          </p:nvPr>
        </p:nvSpPr>
        <p:spPr>
          <a:xfrm>
            <a:off x="-1" y="1816103"/>
            <a:ext cx="5635908" cy="3962398"/>
          </a:xfrm>
          <a:custGeom>
            <a:avLst/>
            <a:gdLst>
              <a:gd name="connsiteX0" fmla="*/ 0 w 5635908"/>
              <a:gd name="connsiteY0" fmla="*/ 0 h 3962398"/>
              <a:gd name="connsiteX1" fmla="*/ 5635908 w 5635908"/>
              <a:gd name="connsiteY1" fmla="*/ 0 h 3962398"/>
              <a:gd name="connsiteX2" fmla="*/ 5635908 w 5635908"/>
              <a:gd name="connsiteY2" fmla="*/ 3235459 h 3962398"/>
              <a:gd name="connsiteX3" fmla="*/ 4943498 w 5635908"/>
              <a:gd name="connsiteY3" fmla="*/ 3962398 h 3962398"/>
              <a:gd name="connsiteX4" fmla="*/ 0 w 5635908"/>
              <a:gd name="connsiteY4" fmla="*/ 3962398 h 396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908" h="3962398">
                <a:moveTo>
                  <a:pt x="0" y="0"/>
                </a:moveTo>
                <a:lnTo>
                  <a:pt x="5635908" y="0"/>
                </a:lnTo>
                <a:lnTo>
                  <a:pt x="5635908" y="3235459"/>
                </a:lnTo>
                <a:cubicBezTo>
                  <a:pt x="5635908" y="3636882"/>
                  <a:pt x="5325853" y="3962398"/>
                  <a:pt x="4943498" y="3962398"/>
                </a:cubicBezTo>
                <a:lnTo>
                  <a:pt x="0" y="3962398"/>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841512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EE8149-974B-436D-A94C-96FAD9F56A6E}"/>
              </a:ext>
            </a:extLst>
          </p:cNvPr>
          <p:cNvSpPr>
            <a:spLocks noGrp="1"/>
          </p:cNvSpPr>
          <p:nvPr>
            <p:ph type="pic" sz="quarter" idx="10"/>
          </p:nvPr>
        </p:nvSpPr>
        <p:spPr>
          <a:xfrm>
            <a:off x="6320118" y="1446074"/>
            <a:ext cx="2800701" cy="5411926"/>
          </a:xfrm>
          <a:custGeom>
            <a:avLst/>
            <a:gdLst>
              <a:gd name="connsiteX0" fmla="*/ 566896 w 2800701"/>
              <a:gd name="connsiteY0" fmla="*/ 0 h 5411926"/>
              <a:gd name="connsiteX1" fmla="*/ 2800701 w 2800701"/>
              <a:gd name="connsiteY1" fmla="*/ 0 h 5411926"/>
              <a:gd name="connsiteX2" fmla="*/ 2800701 w 2800701"/>
              <a:gd name="connsiteY2" fmla="*/ 5411926 h 5411926"/>
              <a:gd name="connsiteX3" fmla="*/ 0 w 2800701"/>
              <a:gd name="connsiteY3" fmla="*/ 5411926 h 5411926"/>
              <a:gd name="connsiteX4" fmla="*/ 0 w 2800701"/>
              <a:gd name="connsiteY4" fmla="*/ 532368 h 5411926"/>
              <a:gd name="connsiteX5" fmla="*/ 566896 w 2800701"/>
              <a:gd name="connsiteY5" fmla="*/ 0 h 541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701" h="5411926">
                <a:moveTo>
                  <a:pt x="566896" y="0"/>
                </a:moveTo>
                <a:lnTo>
                  <a:pt x="2800701" y="0"/>
                </a:lnTo>
                <a:lnTo>
                  <a:pt x="2800701" y="5411926"/>
                </a:lnTo>
                <a:lnTo>
                  <a:pt x="0" y="5411926"/>
                </a:lnTo>
                <a:lnTo>
                  <a:pt x="0" y="532368"/>
                </a:lnTo>
                <a:cubicBezTo>
                  <a:pt x="0" y="238210"/>
                  <a:pt x="253660" y="0"/>
                  <a:pt x="566896" y="0"/>
                </a:cubicBezTo>
                <a:close/>
              </a:path>
            </a:pathLst>
          </a:custGeom>
          <a:solidFill>
            <a:schemeClr val="bg2">
              <a:lumMod val="50000"/>
            </a:schemeClr>
          </a:solidFill>
        </p:spPr>
        <p:txBody>
          <a:bodyPr wrap="square">
            <a:noAutofit/>
          </a:bodyPr>
          <a:lstStyle/>
          <a:p>
            <a:endParaRPr lang="en-ID"/>
          </a:p>
        </p:txBody>
      </p:sp>
      <p:sp>
        <p:nvSpPr>
          <p:cNvPr id="10" name="Picture Placeholder 9">
            <a:extLst>
              <a:ext uri="{FF2B5EF4-FFF2-40B4-BE49-F238E27FC236}">
                <a16:creationId xmlns:a16="http://schemas.microsoft.com/office/drawing/2014/main" id="{22530F8C-7F1D-4A0E-8DD9-CDE4F83D5207}"/>
              </a:ext>
            </a:extLst>
          </p:cNvPr>
          <p:cNvSpPr>
            <a:spLocks noGrp="1"/>
          </p:cNvSpPr>
          <p:nvPr>
            <p:ph type="pic" sz="quarter" idx="11"/>
          </p:nvPr>
        </p:nvSpPr>
        <p:spPr>
          <a:xfrm>
            <a:off x="9391297" y="1446074"/>
            <a:ext cx="2800701" cy="4395921"/>
          </a:xfrm>
          <a:custGeom>
            <a:avLst/>
            <a:gdLst>
              <a:gd name="connsiteX0" fmla="*/ 566896 w 2800701"/>
              <a:gd name="connsiteY0" fmla="*/ 0 h 4395921"/>
              <a:gd name="connsiteX1" fmla="*/ 2800701 w 2800701"/>
              <a:gd name="connsiteY1" fmla="*/ 0 h 4395921"/>
              <a:gd name="connsiteX2" fmla="*/ 2800701 w 2800701"/>
              <a:gd name="connsiteY2" fmla="*/ 4395921 h 4395921"/>
              <a:gd name="connsiteX3" fmla="*/ 0 w 2800701"/>
              <a:gd name="connsiteY3" fmla="*/ 4395921 h 4395921"/>
              <a:gd name="connsiteX4" fmla="*/ 0 w 2800701"/>
              <a:gd name="connsiteY4" fmla="*/ 432424 h 4395921"/>
              <a:gd name="connsiteX5" fmla="*/ 566896 w 2800701"/>
              <a:gd name="connsiteY5" fmla="*/ 0 h 439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701" h="4395921">
                <a:moveTo>
                  <a:pt x="566896" y="0"/>
                </a:moveTo>
                <a:lnTo>
                  <a:pt x="2800701" y="0"/>
                </a:lnTo>
                <a:lnTo>
                  <a:pt x="2800701" y="4395921"/>
                </a:lnTo>
                <a:lnTo>
                  <a:pt x="0" y="4395921"/>
                </a:lnTo>
                <a:lnTo>
                  <a:pt x="0" y="432424"/>
                </a:lnTo>
                <a:cubicBezTo>
                  <a:pt x="0" y="193490"/>
                  <a:pt x="253660" y="0"/>
                  <a:pt x="566896"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79533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F08B375-C7B6-4118-A2AB-753CC421BDCA}"/>
              </a:ext>
            </a:extLst>
          </p:cNvPr>
          <p:cNvSpPr>
            <a:spLocks noGrp="1"/>
          </p:cNvSpPr>
          <p:nvPr>
            <p:ph type="pic" sz="quarter" idx="10"/>
          </p:nvPr>
        </p:nvSpPr>
        <p:spPr>
          <a:xfrm>
            <a:off x="1" y="1701119"/>
            <a:ext cx="5702301" cy="5156882"/>
          </a:xfrm>
          <a:custGeom>
            <a:avLst/>
            <a:gdLst>
              <a:gd name="connsiteX0" fmla="*/ 0 w 5702301"/>
              <a:gd name="connsiteY0" fmla="*/ 0 h 5156882"/>
              <a:gd name="connsiteX1" fmla="*/ 5001734 w 5702301"/>
              <a:gd name="connsiteY1" fmla="*/ 0 h 5156882"/>
              <a:gd name="connsiteX2" fmla="*/ 5702301 w 5702301"/>
              <a:gd name="connsiteY2" fmla="*/ 946079 h 5156882"/>
              <a:gd name="connsiteX3" fmla="*/ 5702301 w 5702301"/>
              <a:gd name="connsiteY3" fmla="*/ 5156882 h 5156882"/>
              <a:gd name="connsiteX4" fmla="*/ 0 w 5702301"/>
              <a:gd name="connsiteY4" fmla="*/ 5156882 h 515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301" h="5156882">
                <a:moveTo>
                  <a:pt x="0" y="0"/>
                </a:moveTo>
                <a:lnTo>
                  <a:pt x="5001734" y="0"/>
                </a:lnTo>
                <a:cubicBezTo>
                  <a:pt x="5388593" y="0"/>
                  <a:pt x="5702301" y="423645"/>
                  <a:pt x="5702301" y="946079"/>
                </a:cubicBezTo>
                <a:lnTo>
                  <a:pt x="5702301" y="5156882"/>
                </a:lnTo>
                <a:lnTo>
                  <a:pt x="0" y="5156882"/>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24331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D25DABA-D26E-4444-A8A1-A6A654C40812}"/>
              </a:ext>
            </a:extLst>
          </p:cNvPr>
          <p:cNvSpPr>
            <a:spLocks noGrp="1"/>
          </p:cNvSpPr>
          <p:nvPr>
            <p:ph type="pic" sz="quarter" idx="10"/>
          </p:nvPr>
        </p:nvSpPr>
        <p:spPr>
          <a:xfrm>
            <a:off x="6807198" y="1790703"/>
            <a:ext cx="5384802" cy="3806311"/>
          </a:xfrm>
          <a:custGeom>
            <a:avLst/>
            <a:gdLst>
              <a:gd name="connsiteX0" fmla="*/ 661560 w 5384802"/>
              <a:gd name="connsiteY0" fmla="*/ 0 h 3806311"/>
              <a:gd name="connsiteX1" fmla="*/ 5384802 w 5384802"/>
              <a:gd name="connsiteY1" fmla="*/ 0 h 3806311"/>
              <a:gd name="connsiteX2" fmla="*/ 5384802 w 5384802"/>
              <a:gd name="connsiteY2" fmla="*/ 3806311 h 3806311"/>
              <a:gd name="connsiteX3" fmla="*/ 0 w 5384802"/>
              <a:gd name="connsiteY3" fmla="*/ 3806311 h 3806311"/>
              <a:gd name="connsiteX4" fmla="*/ 0 w 5384802"/>
              <a:gd name="connsiteY4" fmla="*/ 698304 h 3806311"/>
              <a:gd name="connsiteX5" fmla="*/ 661560 w 5384802"/>
              <a:gd name="connsiteY5" fmla="*/ 0 h 380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4802" h="3806311">
                <a:moveTo>
                  <a:pt x="661560" y="0"/>
                </a:moveTo>
                <a:lnTo>
                  <a:pt x="5384802" y="0"/>
                </a:lnTo>
                <a:lnTo>
                  <a:pt x="5384802" y="3806311"/>
                </a:lnTo>
                <a:lnTo>
                  <a:pt x="0" y="3806311"/>
                </a:lnTo>
                <a:lnTo>
                  <a:pt x="0" y="698304"/>
                </a:lnTo>
                <a:cubicBezTo>
                  <a:pt x="0" y="312694"/>
                  <a:pt x="296242" y="0"/>
                  <a:pt x="661560"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3895776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5ED4A1-FFE8-4C22-8BCC-B5311A73110C}"/>
              </a:ext>
            </a:extLst>
          </p:cNvPr>
          <p:cNvSpPr>
            <a:spLocks noGrp="1"/>
          </p:cNvSpPr>
          <p:nvPr>
            <p:ph type="pic" sz="quarter" idx="10"/>
          </p:nvPr>
        </p:nvSpPr>
        <p:spPr>
          <a:xfrm>
            <a:off x="1023182" y="1272782"/>
            <a:ext cx="5072818" cy="2156218"/>
          </a:xfrm>
          <a:custGeom>
            <a:avLst/>
            <a:gdLst>
              <a:gd name="connsiteX0" fmla="*/ 1793343 w 5072818"/>
              <a:gd name="connsiteY0" fmla="*/ 0 h 2156218"/>
              <a:gd name="connsiteX1" fmla="*/ 4750218 w 5072818"/>
              <a:gd name="connsiteY1" fmla="*/ 0 h 2156218"/>
              <a:gd name="connsiteX2" fmla="*/ 5072818 w 5072818"/>
              <a:gd name="connsiteY2" fmla="*/ 436445 h 2156218"/>
              <a:gd name="connsiteX3" fmla="*/ 5072818 w 5072818"/>
              <a:gd name="connsiteY3" fmla="*/ 2156217 h 2156218"/>
              <a:gd name="connsiteX4" fmla="*/ 2423981 w 5072818"/>
              <a:gd name="connsiteY4" fmla="*/ 2156217 h 2156218"/>
              <a:gd name="connsiteX5" fmla="*/ 2423981 w 5072818"/>
              <a:gd name="connsiteY5" fmla="*/ 2156218 h 2156218"/>
              <a:gd name="connsiteX6" fmla="*/ 0 w 5072818"/>
              <a:gd name="connsiteY6" fmla="*/ 2156218 h 2156218"/>
              <a:gd name="connsiteX7" fmla="*/ 0 w 5072818"/>
              <a:gd name="connsiteY7" fmla="*/ 1 h 2156218"/>
              <a:gd name="connsiteX8" fmla="*/ 1793343 w 5072818"/>
              <a:gd name="connsiteY8" fmla="*/ 1 h 215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2818" h="2156218">
                <a:moveTo>
                  <a:pt x="1793343" y="0"/>
                </a:moveTo>
                <a:lnTo>
                  <a:pt x="4750218" y="0"/>
                </a:lnTo>
                <a:cubicBezTo>
                  <a:pt x="4928469" y="0"/>
                  <a:pt x="5072818" y="195290"/>
                  <a:pt x="5072818" y="436445"/>
                </a:cubicBezTo>
                <a:lnTo>
                  <a:pt x="5072818" y="2156217"/>
                </a:lnTo>
                <a:lnTo>
                  <a:pt x="2423981" y="2156217"/>
                </a:lnTo>
                <a:lnTo>
                  <a:pt x="2423981" y="2156218"/>
                </a:lnTo>
                <a:lnTo>
                  <a:pt x="0" y="2156218"/>
                </a:lnTo>
                <a:lnTo>
                  <a:pt x="0" y="1"/>
                </a:lnTo>
                <a:lnTo>
                  <a:pt x="1793343" y="1"/>
                </a:lnTo>
                <a:close/>
              </a:path>
            </a:pathLst>
          </a:custGeom>
          <a:solidFill>
            <a:schemeClr val="bg2">
              <a:lumMod val="50000"/>
            </a:schemeClr>
          </a:solidFill>
        </p:spPr>
        <p:txBody>
          <a:bodyPr wrap="square">
            <a:noAutofit/>
          </a:bodyPr>
          <a:lstStyle/>
          <a:p>
            <a:endParaRPr lang="en-ID"/>
          </a:p>
        </p:txBody>
      </p:sp>
      <p:sp>
        <p:nvSpPr>
          <p:cNvPr id="10" name="Picture Placeholder 9">
            <a:extLst>
              <a:ext uri="{FF2B5EF4-FFF2-40B4-BE49-F238E27FC236}">
                <a16:creationId xmlns:a16="http://schemas.microsoft.com/office/drawing/2014/main" id="{607594F3-A523-4219-A453-2DDDBEA759B5}"/>
              </a:ext>
            </a:extLst>
          </p:cNvPr>
          <p:cNvSpPr>
            <a:spLocks noGrp="1"/>
          </p:cNvSpPr>
          <p:nvPr>
            <p:ph type="pic" sz="quarter" idx="11"/>
          </p:nvPr>
        </p:nvSpPr>
        <p:spPr>
          <a:xfrm>
            <a:off x="0" y="3849037"/>
            <a:ext cx="5072818" cy="2156218"/>
          </a:xfrm>
          <a:custGeom>
            <a:avLst/>
            <a:gdLst>
              <a:gd name="connsiteX0" fmla="*/ 0 w 5072818"/>
              <a:gd name="connsiteY0" fmla="*/ 0 h 2156218"/>
              <a:gd name="connsiteX1" fmla="*/ 2423981 w 5072818"/>
              <a:gd name="connsiteY1" fmla="*/ 0 h 2156218"/>
              <a:gd name="connsiteX2" fmla="*/ 2423981 w 5072818"/>
              <a:gd name="connsiteY2" fmla="*/ 1 h 2156218"/>
              <a:gd name="connsiteX3" fmla="*/ 5072818 w 5072818"/>
              <a:gd name="connsiteY3" fmla="*/ 1 h 2156218"/>
              <a:gd name="connsiteX4" fmla="*/ 5072818 w 5072818"/>
              <a:gd name="connsiteY4" fmla="*/ 1719773 h 2156218"/>
              <a:gd name="connsiteX5" fmla="*/ 4750218 w 5072818"/>
              <a:gd name="connsiteY5" fmla="*/ 2156218 h 2156218"/>
              <a:gd name="connsiteX6" fmla="*/ 1793343 w 5072818"/>
              <a:gd name="connsiteY6" fmla="*/ 2156218 h 2156218"/>
              <a:gd name="connsiteX7" fmla="*/ 1793343 w 5072818"/>
              <a:gd name="connsiteY7" fmla="*/ 2156217 h 2156218"/>
              <a:gd name="connsiteX8" fmla="*/ 0 w 5072818"/>
              <a:gd name="connsiteY8" fmla="*/ 2156217 h 215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2818" h="2156218">
                <a:moveTo>
                  <a:pt x="0" y="0"/>
                </a:moveTo>
                <a:lnTo>
                  <a:pt x="2423981" y="0"/>
                </a:lnTo>
                <a:lnTo>
                  <a:pt x="2423981" y="1"/>
                </a:lnTo>
                <a:lnTo>
                  <a:pt x="5072818" y="1"/>
                </a:lnTo>
                <a:lnTo>
                  <a:pt x="5072818" y="1719773"/>
                </a:lnTo>
                <a:cubicBezTo>
                  <a:pt x="5072818" y="1960929"/>
                  <a:pt x="4928469" y="2156218"/>
                  <a:pt x="4750218" y="2156218"/>
                </a:cubicBezTo>
                <a:lnTo>
                  <a:pt x="1793343" y="2156218"/>
                </a:lnTo>
                <a:lnTo>
                  <a:pt x="1793343" y="2156217"/>
                </a:lnTo>
                <a:lnTo>
                  <a:pt x="0" y="215621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39112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8C0706-6403-4815-B1AD-CA400CB2FA4F}"/>
              </a:ext>
            </a:extLst>
          </p:cNvPr>
          <p:cNvSpPr>
            <a:spLocks noGrp="1"/>
          </p:cNvSpPr>
          <p:nvPr>
            <p:ph type="pic" sz="quarter" idx="10"/>
          </p:nvPr>
        </p:nvSpPr>
        <p:spPr>
          <a:xfrm>
            <a:off x="5727697" y="2184395"/>
            <a:ext cx="6464301" cy="4673603"/>
          </a:xfrm>
          <a:custGeom>
            <a:avLst/>
            <a:gdLst>
              <a:gd name="connsiteX0" fmla="*/ 794185 w 6464301"/>
              <a:gd name="connsiteY0" fmla="*/ 0 h 4673603"/>
              <a:gd name="connsiteX1" fmla="*/ 6464301 w 6464301"/>
              <a:gd name="connsiteY1" fmla="*/ 0 h 4673603"/>
              <a:gd name="connsiteX2" fmla="*/ 6464301 w 6464301"/>
              <a:gd name="connsiteY2" fmla="*/ 4673603 h 4673603"/>
              <a:gd name="connsiteX3" fmla="*/ 0 w 6464301"/>
              <a:gd name="connsiteY3" fmla="*/ 4673603 h 4673603"/>
              <a:gd name="connsiteX4" fmla="*/ 0 w 6464301"/>
              <a:gd name="connsiteY4" fmla="*/ 857417 h 4673603"/>
              <a:gd name="connsiteX5" fmla="*/ 794185 w 6464301"/>
              <a:gd name="connsiteY5" fmla="*/ 0 h 46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4301" h="4673603">
                <a:moveTo>
                  <a:pt x="794185" y="0"/>
                </a:moveTo>
                <a:lnTo>
                  <a:pt x="6464301" y="0"/>
                </a:lnTo>
                <a:lnTo>
                  <a:pt x="6464301" y="4673603"/>
                </a:lnTo>
                <a:lnTo>
                  <a:pt x="0" y="4673603"/>
                </a:lnTo>
                <a:lnTo>
                  <a:pt x="0" y="857417"/>
                </a:lnTo>
                <a:cubicBezTo>
                  <a:pt x="0" y="383943"/>
                  <a:pt x="355630" y="0"/>
                  <a:pt x="794185"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49887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78623D5-372A-42E7-9C5C-52747F7195DA}"/>
              </a:ext>
            </a:extLst>
          </p:cNvPr>
          <p:cNvSpPr>
            <a:spLocks noGrp="1"/>
          </p:cNvSpPr>
          <p:nvPr>
            <p:ph type="pic" sz="quarter" idx="10"/>
          </p:nvPr>
        </p:nvSpPr>
        <p:spPr>
          <a:xfrm>
            <a:off x="745690" y="1536700"/>
            <a:ext cx="2361369" cy="2122166"/>
          </a:xfrm>
          <a:custGeom>
            <a:avLst/>
            <a:gdLst>
              <a:gd name="connsiteX0" fmla="*/ 290111 w 2361369"/>
              <a:gd name="connsiteY0" fmla="*/ 0 h 2122166"/>
              <a:gd name="connsiteX1" fmla="*/ 2361366 w 2361369"/>
              <a:gd name="connsiteY1" fmla="*/ 0 h 2122166"/>
              <a:gd name="connsiteX2" fmla="*/ 2361366 w 2361369"/>
              <a:gd name="connsiteY2" fmla="*/ 887969 h 2122166"/>
              <a:gd name="connsiteX3" fmla="*/ 2361369 w 2361369"/>
              <a:gd name="connsiteY3" fmla="*/ 887969 h 2122166"/>
              <a:gd name="connsiteX4" fmla="*/ 2361369 w 2361369"/>
              <a:gd name="connsiteY4" fmla="*/ 1895741 h 2122166"/>
              <a:gd name="connsiteX5" fmla="*/ 2071259 w 2361369"/>
              <a:gd name="connsiteY5" fmla="*/ 2122166 h 2122166"/>
              <a:gd name="connsiteX6" fmla="*/ 3 w 2361369"/>
              <a:gd name="connsiteY6" fmla="*/ 2122165 h 2122166"/>
              <a:gd name="connsiteX7" fmla="*/ 3 w 2361369"/>
              <a:gd name="connsiteY7" fmla="*/ 1234197 h 2122166"/>
              <a:gd name="connsiteX8" fmla="*/ 0 w 2361369"/>
              <a:gd name="connsiteY8" fmla="*/ 1234197 h 2122166"/>
              <a:gd name="connsiteX9" fmla="*/ 0 w 2361369"/>
              <a:gd name="connsiteY9" fmla="*/ 226425 h 2122166"/>
              <a:gd name="connsiteX10" fmla="*/ 290111 w 2361369"/>
              <a:gd name="connsiteY10" fmla="*/ 0 h 212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1369" h="2122166">
                <a:moveTo>
                  <a:pt x="290111" y="0"/>
                </a:moveTo>
                <a:lnTo>
                  <a:pt x="2361366" y="0"/>
                </a:lnTo>
                <a:lnTo>
                  <a:pt x="2361366" y="887969"/>
                </a:lnTo>
                <a:lnTo>
                  <a:pt x="2361369" y="887969"/>
                </a:lnTo>
                <a:lnTo>
                  <a:pt x="2361369" y="1895741"/>
                </a:lnTo>
                <a:cubicBezTo>
                  <a:pt x="2361369" y="2020775"/>
                  <a:pt x="2231460" y="2122166"/>
                  <a:pt x="2071259" y="2122166"/>
                </a:cubicBezTo>
                <a:lnTo>
                  <a:pt x="3" y="2122165"/>
                </a:lnTo>
                <a:lnTo>
                  <a:pt x="3" y="1234197"/>
                </a:lnTo>
                <a:lnTo>
                  <a:pt x="0" y="1234197"/>
                </a:lnTo>
                <a:lnTo>
                  <a:pt x="0" y="226425"/>
                </a:lnTo>
                <a:cubicBezTo>
                  <a:pt x="0" y="101392"/>
                  <a:pt x="129910" y="0"/>
                  <a:pt x="290111" y="0"/>
                </a:cubicBezTo>
                <a:close/>
              </a:path>
            </a:pathLst>
          </a:custGeom>
          <a:solidFill>
            <a:schemeClr val="bg2">
              <a:lumMod val="50000"/>
            </a:schemeClr>
          </a:solidFill>
        </p:spPr>
        <p:txBody>
          <a:bodyPr wrap="square">
            <a:noAutofit/>
          </a:bodyPr>
          <a:lstStyle/>
          <a:p>
            <a:endParaRPr lang="en-ID"/>
          </a:p>
        </p:txBody>
      </p:sp>
      <p:sp>
        <p:nvSpPr>
          <p:cNvPr id="11" name="Picture Placeholder 10">
            <a:extLst>
              <a:ext uri="{FF2B5EF4-FFF2-40B4-BE49-F238E27FC236}">
                <a16:creationId xmlns:a16="http://schemas.microsoft.com/office/drawing/2014/main" id="{41553B9A-7FEB-407E-9D78-A4B37FC929CD}"/>
              </a:ext>
            </a:extLst>
          </p:cNvPr>
          <p:cNvSpPr>
            <a:spLocks noGrp="1"/>
          </p:cNvSpPr>
          <p:nvPr>
            <p:ph type="pic" sz="quarter" idx="11"/>
          </p:nvPr>
        </p:nvSpPr>
        <p:spPr>
          <a:xfrm>
            <a:off x="3457140" y="1536700"/>
            <a:ext cx="2361369" cy="2122166"/>
          </a:xfrm>
          <a:custGeom>
            <a:avLst/>
            <a:gdLst>
              <a:gd name="connsiteX0" fmla="*/ 290111 w 2361369"/>
              <a:gd name="connsiteY0" fmla="*/ 0 h 2122166"/>
              <a:gd name="connsiteX1" fmla="*/ 2361366 w 2361369"/>
              <a:gd name="connsiteY1" fmla="*/ 0 h 2122166"/>
              <a:gd name="connsiteX2" fmla="*/ 2361366 w 2361369"/>
              <a:gd name="connsiteY2" fmla="*/ 887969 h 2122166"/>
              <a:gd name="connsiteX3" fmla="*/ 2361369 w 2361369"/>
              <a:gd name="connsiteY3" fmla="*/ 887969 h 2122166"/>
              <a:gd name="connsiteX4" fmla="*/ 2361369 w 2361369"/>
              <a:gd name="connsiteY4" fmla="*/ 1895741 h 2122166"/>
              <a:gd name="connsiteX5" fmla="*/ 2071259 w 2361369"/>
              <a:gd name="connsiteY5" fmla="*/ 2122166 h 2122166"/>
              <a:gd name="connsiteX6" fmla="*/ 3 w 2361369"/>
              <a:gd name="connsiteY6" fmla="*/ 2122165 h 2122166"/>
              <a:gd name="connsiteX7" fmla="*/ 3 w 2361369"/>
              <a:gd name="connsiteY7" fmla="*/ 1234197 h 2122166"/>
              <a:gd name="connsiteX8" fmla="*/ 0 w 2361369"/>
              <a:gd name="connsiteY8" fmla="*/ 1234197 h 2122166"/>
              <a:gd name="connsiteX9" fmla="*/ 0 w 2361369"/>
              <a:gd name="connsiteY9" fmla="*/ 226425 h 2122166"/>
              <a:gd name="connsiteX10" fmla="*/ 290111 w 2361369"/>
              <a:gd name="connsiteY10" fmla="*/ 0 h 212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1369" h="2122166">
                <a:moveTo>
                  <a:pt x="290111" y="0"/>
                </a:moveTo>
                <a:lnTo>
                  <a:pt x="2361366" y="0"/>
                </a:lnTo>
                <a:lnTo>
                  <a:pt x="2361366" y="887969"/>
                </a:lnTo>
                <a:lnTo>
                  <a:pt x="2361369" y="887969"/>
                </a:lnTo>
                <a:lnTo>
                  <a:pt x="2361369" y="1895741"/>
                </a:lnTo>
                <a:cubicBezTo>
                  <a:pt x="2361369" y="2020775"/>
                  <a:pt x="2231460" y="2122166"/>
                  <a:pt x="2071259" y="2122166"/>
                </a:cubicBezTo>
                <a:lnTo>
                  <a:pt x="3" y="2122165"/>
                </a:lnTo>
                <a:lnTo>
                  <a:pt x="3" y="1234197"/>
                </a:lnTo>
                <a:lnTo>
                  <a:pt x="0" y="1234197"/>
                </a:lnTo>
                <a:lnTo>
                  <a:pt x="0" y="226425"/>
                </a:lnTo>
                <a:cubicBezTo>
                  <a:pt x="0" y="101392"/>
                  <a:pt x="129910" y="0"/>
                  <a:pt x="290111" y="0"/>
                </a:cubicBezTo>
                <a:close/>
              </a:path>
            </a:pathLst>
          </a:custGeom>
          <a:solidFill>
            <a:schemeClr val="bg2">
              <a:lumMod val="50000"/>
            </a:schemeClr>
          </a:solidFill>
        </p:spPr>
        <p:txBody>
          <a:bodyPr wrap="square">
            <a:noAutofit/>
          </a:bodyPr>
          <a:lstStyle/>
          <a:p>
            <a:endParaRPr lang="en-ID"/>
          </a:p>
        </p:txBody>
      </p:sp>
      <p:sp>
        <p:nvSpPr>
          <p:cNvPr id="14" name="Picture Placeholder 13">
            <a:extLst>
              <a:ext uri="{FF2B5EF4-FFF2-40B4-BE49-F238E27FC236}">
                <a16:creationId xmlns:a16="http://schemas.microsoft.com/office/drawing/2014/main" id="{ADC62783-9B85-4AE6-AC76-4D5D73B024FC}"/>
              </a:ext>
            </a:extLst>
          </p:cNvPr>
          <p:cNvSpPr>
            <a:spLocks noGrp="1"/>
          </p:cNvSpPr>
          <p:nvPr>
            <p:ph type="pic" sz="quarter" idx="12"/>
          </p:nvPr>
        </p:nvSpPr>
        <p:spPr>
          <a:xfrm>
            <a:off x="745690" y="3849037"/>
            <a:ext cx="5072818" cy="2156218"/>
          </a:xfrm>
          <a:custGeom>
            <a:avLst/>
            <a:gdLst>
              <a:gd name="connsiteX0" fmla="*/ 2648837 w 5072818"/>
              <a:gd name="connsiteY0" fmla="*/ 0 h 2156218"/>
              <a:gd name="connsiteX1" fmla="*/ 5072818 w 5072818"/>
              <a:gd name="connsiteY1" fmla="*/ 0 h 2156218"/>
              <a:gd name="connsiteX2" fmla="*/ 5072818 w 5072818"/>
              <a:gd name="connsiteY2" fmla="*/ 2156217 h 2156218"/>
              <a:gd name="connsiteX3" fmla="*/ 3279475 w 5072818"/>
              <a:gd name="connsiteY3" fmla="*/ 2156217 h 2156218"/>
              <a:gd name="connsiteX4" fmla="*/ 3279475 w 5072818"/>
              <a:gd name="connsiteY4" fmla="*/ 2156218 h 2156218"/>
              <a:gd name="connsiteX5" fmla="*/ 322600 w 5072818"/>
              <a:gd name="connsiteY5" fmla="*/ 2156218 h 2156218"/>
              <a:gd name="connsiteX6" fmla="*/ 0 w 5072818"/>
              <a:gd name="connsiteY6" fmla="*/ 1719773 h 2156218"/>
              <a:gd name="connsiteX7" fmla="*/ 0 w 5072818"/>
              <a:gd name="connsiteY7" fmla="*/ 1 h 2156218"/>
              <a:gd name="connsiteX8" fmla="*/ 2648837 w 5072818"/>
              <a:gd name="connsiteY8" fmla="*/ 1 h 215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2818" h="2156218">
                <a:moveTo>
                  <a:pt x="2648837" y="0"/>
                </a:moveTo>
                <a:lnTo>
                  <a:pt x="5072818" y="0"/>
                </a:lnTo>
                <a:lnTo>
                  <a:pt x="5072818" y="2156217"/>
                </a:lnTo>
                <a:lnTo>
                  <a:pt x="3279475" y="2156217"/>
                </a:lnTo>
                <a:lnTo>
                  <a:pt x="3279475" y="2156218"/>
                </a:lnTo>
                <a:lnTo>
                  <a:pt x="322600" y="2156218"/>
                </a:lnTo>
                <a:cubicBezTo>
                  <a:pt x="144349" y="2156218"/>
                  <a:pt x="0" y="1960929"/>
                  <a:pt x="0" y="1719773"/>
                </a:cubicBezTo>
                <a:lnTo>
                  <a:pt x="0" y="1"/>
                </a:lnTo>
                <a:lnTo>
                  <a:pt x="2648837" y="1"/>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32210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BF9B84-6976-4CAC-B8C9-E444288CAEFA}"/>
              </a:ext>
            </a:extLst>
          </p:cNvPr>
          <p:cNvSpPr/>
          <p:nvPr userDrawn="1"/>
        </p:nvSpPr>
        <p:spPr>
          <a:xfrm>
            <a:off x="0" y="3767228"/>
            <a:ext cx="12192000" cy="3090771"/>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Picture Placeholder 6">
            <a:extLst>
              <a:ext uri="{FF2B5EF4-FFF2-40B4-BE49-F238E27FC236}">
                <a16:creationId xmlns:a16="http://schemas.microsoft.com/office/drawing/2014/main" id="{572E0F23-34AE-406D-8A7A-E105E005D05A}"/>
              </a:ext>
            </a:extLst>
          </p:cNvPr>
          <p:cNvSpPr>
            <a:spLocks noGrp="1"/>
          </p:cNvSpPr>
          <p:nvPr>
            <p:ph type="pic" sz="quarter" idx="10"/>
          </p:nvPr>
        </p:nvSpPr>
        <p:spPr>
          <a:xfrm>
            <a:off x="1028401" y="1816102"/>
            <a:ext cx="10106325" cy="3962399"/>
          </a:xfrm>
          <a:custGeom>
            <a:avLst/>
            <a:gdLst>
              <a:gd name="connsiteX0" fmla="*/ 692410 w 10106325"/>
              <a:gd name="connsiteY0" fmla="*/ 0 h 3962399"/>
              <a:gd name="connsiteX1" fmla="*/ 5635908 w 10106325"/>
              <a:gd name="connsiteY1" fmla="*/ 0 h 3962399"/>
              <a:gd name="connsiteX2" fmla="*/ 5635908 w 10106325"/>
              <a:gd name="connsiteY2" fmla="*/ 1 h 3962399"/>
              <a:gd name="connsiteX3" fmla="*/ 10106325 w 10106325"/>
              <a:gd name="connsiteY3" fmla="*/ 1 h 3962399"/>
              <a:gd name="connsiteX4" fmla="*/ 10106325 w 10106325"/>
              <a:gd name="connsiteY4" fmla="*/ 3235460 h 3962399"/>
              <a:gd name="connsiteX5" fmla="*/ 9413915 w 10106325"/>
              <a:gd name="connsiteY5" fmla="*/ 3962399 h 3962399"/>
              <a:gd name="connsiteX6" fmla="*/ 4470417 w 10106325"/>
              <a:gd name="connsiteY6" fmla="*/ 3962399 h 3962399"/>
              <a:gd name="connsiteX7" fmla="*/ 4470417 w 10106325"/>
              <a:gd name="connsiteY7" fmla="*/ 3962398 h 3962399"/>
              <a:gd name="connsiteX8" fmla="*/ 0 w 10106325"/>
              <a:gd name="connsiteY8" fmla="*/ 3962398 h 3962399"/>
              <a:gd name="connsiteX9" fmla="*/ 0 w 10106325"/>
              <a:gd name="connsiteY9" fmla="*/ 726939 h 3962399"/>
              <a:gd name="connsiteX10" fmla="*/ 692410 w 10106325"/>
              <a:gd name="connsiteY10" fmla="*/ 0 h 396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6325" h="3962399">
                <a:moveTo>
                  <a:pt x="692410" y="0"/>
                </a:moveTo>
                <a:lnTo>
                  <a:pt x="5635908" y="0"/>
                </a:lnTo>
                <a:lnTo>
                  <a:pt x="5635908" y="1"/>
                </a:lnTo>
                <a:lnTo>
                  <a:pt x="10106325" y="1"/>
                </a:lnTo>
                <a:lnTo>
                  <a:pt x="10106325" y="3235460"/>
                </a:lnTo>
                <a:cubicBezTo>
                  <a:pt x="10106325" y="3636883"/>
                  <a:pt x="9796269" y="3962399"/>
                  <a:pt x="9413915" y="3962399"/>
                </a:cubicBezTo>
                <a:lnTo>
                  <a:pt x="4470417" y="3962399"/>
                </a:lnTo>
                <a:lnTo>
                  <a:pt x="4470417" y="3962398"/>
                </a:lnTo>
                <a:lnTo>
                  <a:pt x="0" y="3962398"/>
                </a:lnTo>
                <a:lnTo>
                  <a:pt x="0" y="726939"/>
                </a:lnTo>
                <a:cubicBezTo>
                  <a:pt x="0" y="325516"/>
                  <a:pt x="310056" y="0"/>
                  <a:pt x="692410"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417624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DA87C6-C4E9-4F3D-9059-D03197E22DE4}"/>
              </a:ext>
            </a:extLst>
          </p:cNvPr>
          <p:cNvSpPr>
            <a:spLocks noGrp="1"/>
          </p:cNvSpPr>
          <p:nvPr>
            <p:ph type="pic" sz="quarter" idx="10"/>
          </p:nvPr>
        </p:nvSpPr>
        <p:spPr>
          <a:xfrm>
            <a:off x="3724513" y="3886199"/>
            <a:ext cx="8467486" cy="2971794"/>
          </a:xfrm>
          <a:custGeom>
            <a:avLst/>
            <a:gdLst>
              <a:gd name="connsiteX0" fmla="*/ 582427 w 8467486"/>
              <a:gd name="connsiteY0" fmla="*/ 0 h 2971794"/>
              <a:gd name="connsiteX1" fmla="*/ 4740706 w 8467486"/>
              <a:gd name="connsiteY1" fmla="*/ 0 h 2971794"/>
              <a:gd name="connsiteX2" fmla="*/ 4740706 w 8467486"/>
              <a:gd name="connsiteY2" fmla="*/ 1 h 2971794"/>
              <a:gd name="connsiteX3" fmla="*/ 8467486 w 8467486"/>
              <a:gd name="connsiteY3" fmla="*/ 1 h 2971794"/>
              <a:gd name="connsiteX4" fmla="*/ 8467486 w 8467486"/>
              <a:gd name="connsiteY4" fmla="*/ 2971794 h 2971794"/>
              <a:gd name="connsiteX5" fmla="*/ 4740706 w 8467486"/>
              <a:gd name="connsiteY5" fmla="*/ 2971794 h 2971794"/>
              <a:gd name="connsiteX6" fmla="*/ 0 w 8467486"/>
              <a:gd name="connsiteY6" fmla="*/ 2971794 h 2971794"/>
              <a:gd name="connsiteX7" fmla="*/ 0 w 8467486"/>
              <a:gd name="connsiteY7" fmla="*/ 545204 h 2971794"/>
              <a:gd name="connsiteX8" fmla="*/ 582427 w 8467486"/>
              <a:gd name="connsiteY8" fmla="*/ 0 h 29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486" h="2971794">
                <a:moveTo>
                  <a:pt x="582427" y="0"/>
                </a:moveTo>
                <a:lnTo>
                  <a:pt x="4740706" y="0"/>
                </a:lnTo>
                <a:lnTo>
                  <a:pt x="4740706" y="1"/>
                </a:lnTo>
                <a:lnTo>
                  <a:pt x="8467486" y="1"/>
                </a:lnTo>
                <a:lnTo>
                  <a:pt x="8467486" y="2971794"/>
                </a:lnTo>
                <a:lnTo>
                  <a:pt x="4740706" y="2971794"/>
                </a:lnTo>
                <a:lnTo>
                  <a:pt x="0" y="2971794"/>
                </a:lnTo>
                <a:lnTo>
                  <a:pt x="0" y="545204"/>
                </a:lnTo>
                <a:cubicBezTo>
                  <a:pt x="0" y="244137"/>
                  <a:pt x="260807" y="0"/>
                  <a:pt x="582427"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906897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B14321-636B-47F2-8CBF-EE01EADCAF8B}"/>
              </a:ext>
            </a:extLst>
          </p:cNvPr>
          <p:cNvSpPr>
            <a:spLocks noGrp="1"/>
          </p:cNvSpPr>
          <p:nvPr>
            <p:ph type="pic" sz="quarter" idx="10"/>
          </p:nvPr>
        </p:nvSpPr>
        <p:spPr>
          <a:xfrm>
            <a:off x="-1" y="1624013"/>
            <a:ext cx="12192001" cy="4167187"/>
          </a:xfrm>
          <a:custGeom>
            <a:avLst/>
            <a:gdLst>
              <a:gd name="connsiteX0" fmla="*/ 0 w 12192001"/>
              <a:gd name="connsiteY0" fmla="*/ 0 h 4167187"/>
              <a:gd name="connsiteX1" fmla="*/ 12192001 w 12192001"/>
              <a:gd name="connsiteY1" fmla="*/ 0 h 4167187"/>
              <a:gd name="connsiteX2" fmla="*/ 12192001 w 12192001"/>
              <a:gd name="connsiteY2" fmla="*/ 4167187 h 4167187"/>
              <a:gd name="connsiteX3" fmla="*/ 0 w 12192001"/>
              <a:gd name="connsiteY3" fmla="*/ 4167187 h 4167187"/>
            </a:gdLst>
            <a:ahLst/>
            <a:cxnLst>
              <a:cxn ang="0">
                <a:pos x="connsiteX0" y="connsiteY0"/>
              </a:cxn>
              <a:cxn ang="0">
                <a:pos x="connsiteX1" y="connsiteY1"/>
              </a:cxn>
              <a:cxn ang="0">
                <a:pos x="connsiteX2" y="connsiteY2"/>
              </a:cxn>
              <a:cxn ang="0">
                <a:pos x="connsiteX3" y="connsiteY3"/>
              </a:cxn>
            </a:cxnLst>
            <a:rect l="l" t="t" r="r" b="b"/>
            <a:pathLst>
              <a:path w="12192001" h="4167187">
                <a:moveTo>
                  <a:pt x="0" y="0"/>
                </a:moveTo>
                <a:lnTo>
                  <a:pt x="12192001" y="0"/>
                </a:lnTo>
                <a:lnTo>
                  <a:pt x="12192001" y="4167187"/>
                </a:lnTo>
                <a:lnTo>
                  <a:pt x="0" y="416718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82899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99AD62-B9E5-475C-B6C0-E056EA212D50}"/>
              </a:ext>
            </a:extLst>
          </p:cNvPr>
          <p:cNvSpPr>
            <a:spLocks noGrp="1"/>
          </p:cNvSpPr>
          <p:nvPr>
            <p:ph type="pic" sz="quarter" idx="10"/>
          </p:nvPr>
        </p:nvSpPr>
        <p:spPr>
          <a:xfrm>
            <a:off x="6095999" y="1549401"/>
            <a:ext cx="6096001" cy="4051099"/>
          </a:xfrm>
          <a:custGeom>
            <a:avLst/>
            <a:gdLst>
              <a:gd name="connsiteX0" fmla="*/ 748935 w 6096001"/>
              <a:gd name="connsiteY0" fmla="*/ 0 h 4051099"/>
              <a:gd name="connsiteX1" fmla="*/ 6096001 w 6096001"/>
              <a:gd name="connsiteY1" fmla="*/ 0 h 4051099"/>
              <a:gd name="connsiteX2" fmla="*/ 6096001 w 6096001"/>
              <a:gd name="connsiteY2" fmla="*/ 4051099 h 4051099"/>
              <a:gd name="connsiteX3" fmla="*/ 0 w 6096001"/>
              <a:gd name="connsiteY3" fmla="*/ 4051099 h 4051099"/>
              <a:gd name="connsiteX4" fmla="*/ 0 w 6096001"/>
              <a:gd name="connsiteY4" fmla="*/ 743212 h 4051099"/>
              <a:gd name="connsiteX5" fmla="*/ 748935 w 6096001"/>
              <a:gd name="connsiteY5" fmla="*/ 0 h 40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4051099">
                <a:moveTo>
                  <a:pt x="748935" y="0"/>
                </a:moveTo>
                <a:lnTo>
                  <a:pt x="6096001" y="0"/>
                </a:lnTo>
                <a:lnTo>
                  <a:pt x="6096001" y="4051099"/>
                </a:lnTo>
                <a:lnTo>
                  <a:pt x="0" y="4051099"/>
                </a:lnTo>
                <a:lnTo>
                  <a:pt x="0" y="743212"/>
                </a:lnTo>
                <a:cubicBezTo>
                  <a:pt x="0" y="332803"/>
                  <a:pt x="335367" y="0"/>
                  <a:pt x="748935"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3638174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B14321-636B-47F2-8CBF-EE01EADCAF8B}"/>
              </a:ext>
            </a:extLst>
          </p:cNvPr>
          <p:cNvSpPr>
            <a:spLocks noGrp="1"/>
          </p:cNvSpPr>
          <p:nvPr>
            <p:ph type="pic" sz="quarter" idx="10"/>
          </p:nvPr>
        </p:nvSpPr>
        <p:spPr>
          <a:xfrm>
            <a:off x="-1" y="1624013"/>
            <a:ext cx="12192001" cy="4167187"/>
          </a:xfrm>
          <a:custGeom>
            <a:avLst/>
            <a:gdLst>
              <a:gd name="connsiteX0" fmla="*/ 0 w 12192001"/>
              <a:gd name="connsiteY0" fmla="*/ 0 h 4167187"/>
              <a:gd name="connsiteX1" fmla="*/ 12192001 w 12192001"/>
              <a:gd name="connsiteY1" fmla="*/ 0 h 4167187"/>
              <a:gd name="connsiteX2" fmla="*/ 12192001 w 12192001"/>
              <a:gd name="connsiteY2" fmla="*/ 4167187 h 4167187"/>
              <a:gd name="connsiteX3" fmla="*/ 0 w 12192001"/>
              <a:gd name="connsiteY3" fmla="*/ 4167187 h 4167187"/>
            </a:gdLst>
            <a:ahLst/>
            <a:cxnLst>
              <a:cxn ang="0">
                <a:pos x="connsiteX0" y="connsiteY0"/>
              </a:cxn>
              <a:cxn ang="0">
                <a:pos x="connsiteX1" y="connsiteY1"/>
              </a:cxn>
              <a:cxn ang="0">
                <a:pos x="connsiteX2" y="connsiteY2"/>
              </a:cxn>
              <a:cxn ang="0">
                <a:pos x="connsiteX3" y="connsiteY3"/>
              </a:cxn>
            </a:cxnLst>
            <a:rect l="l" t="t" r="r" b="b"/>
            <a:pathLst>
              <a:path w="12192001" h="4167187">
                <a:moveTo>
                  <a:pt x="0" y="0"/>
                </a:moveTo>
                <a:lnTo>
                  <a:pt x="12192001" y="0"/>
                </a:lnTo>
                <a:lnTo>
                  <a:pt x="12192001" y="4167187"/>
                </a:lnTo>
                <a:lnTo>
                  <a:pt x="0" y="416718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54638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B14321-636B-47F2-8CBF-EE01EADCAF8B}"/>
              </a:ext>
            </a:extLst>
          </p:cNvPr>
          <p:cNvSpPr>
            <a:spLocks noGrp="1"/>
          </p:cNvSpPr>
          <p:nvPr>
            <p:ph type="pic" sz="quarter" idx="10"/>
          </p:nvPr>
        </p:nvSpPr>
        <p:spPr>
          <a:xfrm>
            <a:off x="-1" y="1624013"/>
            <a:ext cx="12192001" cy="4167187"/>
          </a:xfrm>
          <a:custGeom>
            <a:avLst/>
            <a:gdLst>
              <a:gd name="connsiteX0" fmla="*/ 0 w 12192001"/>
              <a:gd name="connsiteY0" fmla="*/ 0 h 4167187"/>
              <a:gd name="connsiteX1" fmla="*/ 12192001 w 12192001"/>
              <a:gd name="connsiteY1" fmla="*/ 0 h 4167187"/>
              <a:gd name="connsiteX2" fmla="*/ 12192001 w 12192001"/>
              <a:gd name="connsiteY2" fmla="*/ 4167187 h 4167187"/>
              <a:gd name="connsiteX3" fmla="*/ 0 w 12192001"/>
              <a:gd name="connsiteY3" fmla="*/ 4167187 h 4167187"/>
            </a:gdLst>
            <a:ahLst/>
            <a:cxnLst>
              <a:cxn ang="0">
                <a:pos x="connsiteX0" y="connsiteY0"/>
              </a:cxn>
              <a:cxn ang="0">
                <a:pos x="connsiteX1" y="connsiteY1"/>
              </a:cxn>
              <a:cxn ang="0">
                <a:pos x="connsiteX2" y="connsiteY2"/>
              </a:cxn>
              <a:cxn ang="0">
                <a:pos x="connsiteX3" y="connsiteY3"/>
              </a:cxn>
            </a:cxnLst>
            <a:rect l="l" t="t" r="r" b="b"/>
            <a:pathLst>
              <a:path w="12192001" h="4167187">
                <a:moveTo>
                  <a:pt x="0" y="0"/>
                </a:moveTo>
                <a:lnTo>
                  <a:pt x="12192001" y="0"/>
                </a:lnTo>
                <a:lnTo>
                  <a:pt x="12192001" y="4167187"/>
                </a:lnTo>
                <a:lnTo>
                  <a:pt x="0" y="416718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926637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B14321-636B-47F2-8CBF-EE01EADCAF8B}"/>
              </a:ext>
            </a:extLst>
          </p:cNvPr>
          <p:cNvSpPr>
            <a:spLocks noGrp="1"/>
          </p:cNvSpPr>
          <p:nvPr>
            <p:ph type="pic" sz="quarter" idx="10"/>
          </p:nvPr>
        </p:nvSpPr>
        <p:spPr>
          <a:xfrm>
            <a:off x="-1" y="1624013"/>
            <a:ext cx="12192001" cy="4167187"/>
          </a:xfrm>
          <a:custGeom>
            <a:avLst/>
            <a:gdLst>
              <a:gd name="connsiteX0" fmla="*/ 0 w 12192001"/>
              <a:gd name="connsiteY0" fmla="*/ 0 h 4167187"/>
              <a:gd name="connsiteX1" fmla="*/ 12192001 w 12192001"/>
              <a:gd name="connsiteY1" fmla="*/ 0 h 4167187"/>
              <a:gd name="connsiteX2" fmla="*/ 12192001 w 12192001"/>
              <a:gd name="connsiteY2" fmla="*/ 4167187 h 4167187"/>
              <a:gd name="connsiteX3" fmla="*/ 0 w 12192001"/>
              <a:gd name="connsiteY3" fmla="*/ 4167187 h 4167187"/>
            </a:gdLst>
            <a:ahLst/>
            <a:cxnLst>
              <a:cxn ang="0">
                <a:pos x="connsiteX0" y="connsiteY0"/>
              </a:cxn>
              <a:cxn ang="0">
                <a:pos x="connsiteX1" y="connsiteY1"/>
              </a:cxn>
              <a:cxn ang="0">
                <a:pos x="connsiteX2" y="connsiteY2"/>
              </a:cxn>
              <a:cxn ang="0">
                <a:pos x="connsiteX3" y="connsiteY3"/>
              </a:cxn>
            </a:cxnLst>
            <a:rect l="l" t="t" r="r" b="b"/>
            <a:pathLst>
              <a:path w="12192001" h="4167187">
                <a:moveTo>
                  <a:pt x="0" y="0"/>
                </a:moveTo>
                <a:lnTo>
                  <a:pt x="12192001" y="0"/>
                </a:lnTo>
                <a:lnTo>
                  <a:pt x="12192001" y="4167187"/>
                </a:lnTo>
                <a:lnTo>
                  <a:pt x="0" y="416718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326216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0472862-83B5-40B3-A016-17B015CD0FB6}"/>
              </a:ext>
            </a:extLst>
          </p:cNvPr>
          <p:cNvSpPr>
            <a:spLocks noGrp="1"/>
          </p:cNvSpPr>
          <p:nvPr>
            <p:ph type="pic" sz="quarter" idx="10"/>
          </p:nvPr>
        </p:nvSpPr>
        <p:spPr>
          <a:xfrm>
            <a:off x="1057513" y="2392545"/>
            <a:ext cx="10076974" cy="2420995"/>
          </a:xfrm>
          <a:custGeom>
            <a:avLst/>
            <a:gdLst>
              <a:gd name="connsiteX0" fmla="*/ 1609488 w 10076974"/>
              <a:gd name="connsiteY0" fmla="*/ 0 h 2420995"/>
              <a:gd name="connsiteX1" fmla="*/ 5336268 w 10076974"/>
              <a:gd name="connsiteY1" fmla="*/ 0 h 2420995"/>
              <a:gd name="connsiteX2" fmla="*/ 10076974 w 10076974"/>
              <a:gd name="connsiteY2" fmla="*/ 0 h 2420995"/>
              <a:gd name="connsiteX3" fmla="*/ 10076974 w 10076974"/>
              <a:gd name="connsiteY3" fmla="*/ 1976839 h 2420995"/>
              <a:gd name="connsiteX4" fmla="*/ 9494546 w 10076974"/>
              <a:gd name="connsiteY4" fmla="*/ 2420994 h 2420995"/>
              <a:gd name="connsiteX5" fmla="*/ 8467486 w 10076974"/>
              <a:gd name="connsiteY5" fmla="*/ 2420994 h 2420995"/>
              <a:gd name="connsiteX6" fmla="*/ 8467486 w 10076974"/>
              <a:gd name="connsiteY6" fmla="*/ 2420995 h 2420995"/>
              <a:gd name="connsiteX7" fmla="*/ 4740706 w 10076974"/>
              <a:gd name="connsiteY7" fmla="*/ 2420995 h 2420995"/>
              <a:gd name="connsiteX8" fmla="*/ 0 w 10076974"/>
              <a:gd name="connsiteY8" fmla="*/ 2420995 h 2420995"/>
              <a:gd name="connsiteX9" fmla="*/ 0 w 10076974"/>
              <a:gd name="connsiteY9" fmla="*/ 444156 h 2420995"/>
              <a:gd name="connsiteX10" fmla="*/ 582428 w 10076974"/>
              <a:gd name="connsiteY10" fmla="*/ 1 h 2420995"/>
              <a:gd name="connsiteX11" fmla="*/ 1609488 w 10076974"/>
              <a:gd name="connsiteY11" fmla="*/ 1 h 24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6974" h="2420995">
                <a:moveTo>
                  <a:pt x="1609488" y="0"/>
                </a:moveTo>
                <a:lnTo>
                  <a:pt x="5336268" y="0"/>
                </a:lnTo>
                <a:lnTo>
                  <a:pt x="10076974" y="0"/>
                </a:lnTo>
                <a:lnTo>
                  <a:pt x="10076974" y="1976839"/>
                </a:lnTo>
                <a:cubicBezTo>
                  <a:pt x="10076974" y="2222106"/>
                  <a:pt x="9816167" y="2420994"/>
                  <a:pt x="9494546" y="2420994"/>
                </a:cubicBezTo>
                <a:lnTo>
                  <a:pt x="8467486" y="2420994"/>
                </a:lnTo>
                <a:lnTo>
                  <a:pt x="8467486" y="2420995"/>
                </a:lnTo>
                <a:lnTo>
                  <a:pt x="4740706" y="2420995"/>
                </a:lnTo>
                <a:lnTo>
                  <a:pt x="0" y="2420995"/>
                </a:lnTo>
                <a:lnTo>
                  <a:pt x="0" y="444156"/>
                </a:lnTo>
                <a:cubicBezTo>
                  <a:pt x="0" y="198889"/>
                  <a:pt x="260807" y="1"/>
                  <a:pt x="582428" y="1"/>
                </a:cubicBezTo>
                <a:lnTo>
                  <a:pt x="1609488" y="1"/>
                </a:lnTo>
                <a:close/>
              </a:path>
            </a:pathLst>
          </a:custGeom>
          <a:solidFill>
            <a:schemeClr val="bg2">
              <a:lumMod val="50000"/>
            </a:schemeClr>
          </a:solidFill>
        </p:spPr>
        <p:txBody>
          <a:bodyPr wrap="square">
            <a:noAutofit/>
          </a:bodyPr>
          <a:lstStyle>
            <a:lvl1pPr>
              <a:defRPr>
                <a:solidFill>
                  <a:schemeClr val="bg2">
                    <a:lumMod val="50000"/>
                  </a:schemeClr>
                </a:solidFill>
              </a:defRPr>
            </a:lvl1pPr>
          </a:lstStyle>
          <a:p>
            <a:endParaRPr lang="en-ID" dirty="0"/>
          </a:p>
        </p:txBody>
      </p:sp>
    </p:spTree>
    <p:extLst>
      <p:ext uri="{BB962C8B-B14F-4D97-AF65-F5344CB8AC3E}">
        <p14:creationId xmlns:p14="http://schemas.microsoft.com/office/powerpoint/2010/main" val="3620432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E42AA1A-27A2-4D6A-B3AB-97EC705DB27B}"/>
              </a:ext>
            </a:extLst>
          </p:cNvPr>
          <p:cNvSpPr>
            <a:spLocks noGrp="1"/>
          </p:cNvSpPr>
          <p:nvPr>
            <p:ph type="pic" sz="quarter" idx="10"/>
          </p:nvPr>
        </p:nvSpPr>
        <p:spPr>
          <a:xfrm>
            <a:off x="1054354" y="1736941"/>
            <a:ext cx="2542077" cy="2512838"/>
          </a:xfrm>
          <a:custGeom>
            <a:avLst/>
            <a:gdLst>
              <a:gd name="connsiteX0" fmla="*/ 371680 w 2542077"/>
              <a:gd name="connsiteY0" fmla="*/ 0 h 2512838"/>
              <a:gd name="connsiteX1" fmla="*/ 2542077 w 2542077"/>
              <a:gd name="connsiteY1" fmla="*/ 0 h 2512838"/>
              <a:gd name="connsiteX2" fmla="*/ 2542077 w 2542077"/>
              <a:gd name="connsiteY2" fmla="*/ 2512838 h 2512838"/>
              <a:gd name="connsiteX3" fmla="*/ 0 w 2542077"/>
              <a:gd name="connsiteY3" fmla="*/ 2512838 h 2512838"/>
              <a:gd name="connsiteX4" fmla="*/ 0 w 2542077"/>
              <a:gd name="connsiteY4" fmla="*/ 367405 h 2512838"/>
              <a:gd name="connsiteX5" fmla="*/ 371680 w 2542077"/>
              <a:gd name="connsiteY5" fmla="*/ 0 h 251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77" h="2512838">
                <a:moveTo>
                  <a:pt x="371680" y="0"/>
                </a:moveTo>
                <a:lnTo>
                  <a:pt x="2542077" y="0"/>
                </a:lnTo>
                <a:lnTo>
                  <a:pt x="2542077" y="2512838"/>
                </a:lnTo>
                <a:lnTo>
                  <a:pt x="0" y="2512838"/>
                </a:lnTo>
                <a:lnTo>
                  <a:pt x="0" y="367405"/>
                </a:lnTo>
                <a:cubicBezTo>
                  <a:pt x="0" y="164608"/>
                  <a:pt x="166523" y="0"/>
                  <a:pt x="371680" y="0"/>
                </a:cubicBezTo>
                <a:close/>
              </a:path>
            </a:pathLst>
          </a:custGeom>
          <a:solidFill>
            <a:schemeClr val="bg2">
              <a:lumMod val="50000"/>
            </a:schemeClr>
          </a:solidFill>
        </p:spPr>
        <p:txBody>
          <a:bodyPr wrap="square">
            <a:noAutofit/>
          </a:bodyPr>
          <a:lstStyle/>
          <a:p>
            <a:endParaRPr lang="en-ID"/>
          </a:p>
        </p:txBody>
      </p:sp>
      <p:sp>
        <p:nvSpPr>
          <p:cNvPr id="10" name="Picture Placeholder 9">
            <a:extLst>
              <a:ext uri="{FF2B5EF4-FFF2-40B4-BE49-F238E27FC236}">
                <a16:creationId xmlns:a16="http://schemas.microsoft.com/office/drawing/2014/main" id="{478A4B2E-0639-4D76-9576-C84667E252A6}"/>
              </a:ext>
            </a:extLst>
          </p:cNvPr>
          <p:cNvSpPr>
            <a:spLocks noGrp="1"/>
          </p:cNvSpPr>
          <p:nvPr>
            <p:ph type="pic" sz="quarter" idx="11"/>
          </p:nvPr>
        </p:nvSpPr>
        <p:spPr>
          <a:xfrm>
            <a:off x="4076044" y="1736941"/>
            <a:ext cx="2542077" cy="2512838"/>
          </a:xfrm>
          <a:custGeom>
            <a:avLst/>
            <a:gdLst>
              <a:gd name="connsiteX0" fmla="*/ 371679 w 2542077"/>
              <a:gd name="connsiteY0" fmla="*/ 0 h 2512838"/>
              <a:gd name="connsiteX1" fmla="*/ 2542077 w 2542077"/>
              <a:gd name="connsiteY1" fmla="*/ 0 h 2512838"/>
              <a:gd name="connsiteX2" fmla="*/ 2542077 w 2542077"/>
              <a:gd name="connsiteY2" fmla="*/ 2512838 h 2512838"/>
              <a:gd name="connsiteX3" fmla="*/ 0 w 2542077"/>
              <a:gd name="connsiteY3" fmla="*/ 2512838 h 2512838"/>
              <a:gd name="connsiteX4" fmla="*/ 0 w 2542077"/>
              <a:gd name="connsiteY4" fmla="*/ 367404 h 2512838"/>
              <a:gd name="connsiteX5" fmla="*/ 371679 w 2542077"/>
              <a:gd name="connsiteY5" fmla="*/ 0 h 251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77" h="2512838">
                <a:moveTo>
                  <a:pt x="371679" y="0"/>
                </a:moveTo>
                <a:lnTo>
                  <a:pt x="2542077" y="0"/>
                </a:lnTo>
                <a:lnTo>
                  <a:pt x="2542077" y="2512838"/>
                </a:lnTo>
                <a:lnTo>
                  <a:pt x="0" y="2512838"/>
                </a:lnTo>
                <a:lnTo>
                  <a:pt x="0" y="367404"/>
                </a:lnTo>
                <a:cubicBezTo>
                  <a:pt x="0" y="164608"/>
                  <a:pt x="166523" y="0"/>
                  <a:pt x="371679"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864507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Graphic 1">
            <a:extLst>
              <a:ext uri="{FF2B5EF4-FFF2-40B4-BE49-F238E27FC236}">
                <a16:creationId xmlns:a16="http://schemas.microsoft.com/office/drawing/2014/main" id="{06F4DEF1-FFCD-4CFF-8326-F7EEB66C91A2}"/>
              </a:ext>
            </a:extLst>
          </p:cNvPr>
          <p:cNvSpPr/>
          <p:nvPr userDrawn="1"/>
        </p:nvSpPr>
        <p:spPr>
          <a:xfrm rot="5400000" flipH="1">
            <a:off x="8178800" y="2844800"/>
            <a:ext cx="2933700" cy="5092700"/>
          </a:xfrm>
          <a:custGeom>
            <a:avLst/>
            <a:gdLst>
              <a:gd name="connsiteX0" fmla="*/ 3285861 w 3285860"/>
              <a:gd name="connsiteY0" fmla="*/ 0 h 4906700"/>
              <a:gd name="connsiteX1" fmla="*/ 3285861 w 3285860"/>
              <a:gd name="connsiteY1" fmla="*/ 4303879 h 4906700"/>
              <a:gd name="connsiteX2" fmla="*/ 2683039 w 3285860"/>
              <a:gd name="connsiteY2" fmla="*/ 4906701 h 4906700"/>
              <a:gd name="connsiteX3" fmla="*/ 0 w 3285860"/>
              <a:gd name="connsiteY3" fmla="*/ 4906701 h 4906700"/>
              <a:gd name="connsiteX4" fmla="*/ 0 w 3285860"/>
              <a:gd name="connsiteY4" fmla="*/ 0 h 4906700"/>
              <a:gd name="connsiteX5" fmla="*/ 3285861 w 3285860"/>
              <a:gd name="connsiteY5" fmla="*/ 0 h 49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860" h="4906700">
                <a:moveTo>
                  <a:pt x="3285861" y="0"/>
                </a:moveTo>
                <a:lnTo>
                  <a:pt x="3285861" y="4303879"/>
                </a:lnTo>
                <a:cubicBezTo>
                  <a:pt x="3285861" y="4636762"/>
                  <a:pt x="3015923" y="4906701"/>
                  <a:pt x="2683039" y="4906701"/>
                </a:cubicBezTo>
                <a:lnTo>
                  <a:pt x="0" y="4906701"/>
                </a:lnTo>
                <a:lnTo>
                  <a:pt x="0" y="0"/>
                </a:lnTo>
                <a:lnTo>
                  <a:pt x="3285861" y="0"/>
                </a:ln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pic>
        <p:nvPicPr>
          <p:cNvPr id="4" name="Picture 3">
            <a:extLst>
              <a:ext uri="{FF2B5EF4-FFF2-40B4-BE49-F238E27FC236}">
                <a16:creationId xmlns:a16="http://schemas.microsoft.com/office/drawing/2014/main" id="{9A416442-CC04-426A-AE59-313DB40128F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61518" y="1230474"/>
            <a:ext cx="5571824" cy="5012511"/>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5" name="Picture Placeholder 7">
            <a:extLst>
              <a:ext uri="{FF2B5EF4-FFF2-40B4-BE49-F238E27FC236}">
                <a16:creationId xmlns:a16="http://schemas.microsoft.com/office/drawing/2014/main" id="{FD7098F5-D432-4396-BA6C-E224A8A966D1}"/>
              </a:ext>
            </a:extLst>
          </p:cNvPr>
          <p:cNvSpPr>
            <a:spLocks noGrp="1"/>
          </p:cNvSpPr>
          <p:nvPr>
            <p:ph type="pic" sz="quarter" idx="10"/>
          </p:nvPr>
        </p:nvSpPr>
        <p:spPr>
          <a:xfrm>
            <a:off x="6458572" y="1895724"/>
            <a:ext cx="4549303" cy="2391115"/>
          </a:xfrm>
          <a:custGeom>
            <a:avLst/>
            <a:gdLst>
              <a:gd name="connsiteX0" fmla="*/ 0 w 4724400"/>
              <a:gd name="connsiteY0" fmla="*/ 0 h 4602330"/>
              <a:gd name="connsiteX1" fmla="*/ 4724400 w 4724400"/>
              <a:gd name="connsiteY1" fmla="*/ 0 h 4602330"/>
              <a:gd name="connsiteX2" fmla="*/ 4724400 w 4724400"/>
              <a:gd name="connsiteY2" fmla="*/ 4602330 h 4602330"/>
              <a:gd name="connsiteX3" fmla="*/ 0 w 4724400"/>
              <a:gd name="connsiteY3" fmla="*/ 4602330 h 4602330"/>
            </a:gdLst>
            <a:ahLst/>
            <a:cxnLst>
              <a:cxn ang="0">
                <a:pos x="connsiteX0" y="connsiteY0"/>
              </a:cxn>
              <a:cxn ang="0">
                <a:pos x="connsiteX1" y="connsiteY1"/>
              </a:cxn>
              <a:cxn ang="0">
                <a:pos x="connsiteX2" y="connsiteY2"/>
              </a:cxn>
              <a:cxn ang="0">
                <a:pos x="connsiteX3" y="connsiteY3"/>
              </a:cxn>
            </a:cxnLst>
            <a:rect l="l" t="t" r="r" b="b"/>
            <a:pathLst>
              <a:path w="4724400" h="4602330">
                <a:moveTo>
                  <a:pt x="0" y="0"/>
                </a:moveTo>
                <a:lnTo>
                  <a:pt x="4724400" y="0"/>
                </a:lnTo>
                <a:lnTo>
                  <a:pt x="4724400" y="4602330"/>
                </a:lnTo>
                <a:lnTo>
                  <a:pt x="0" y="4602330"/>
                </a:lnTo>
                <a:close/>
              </a:path>
            </a:pathLst>
          </a:custGeom>
          <a:solidFill>
            <a:schemeClr val="bg2">
              <a:lumMod val="50000"/>
            </a:schemeClr>
          </a:solidFill>
        </p:spPr>
      </p:sp>
    </p:spTree>
    <p:extLst>
      <p:ext uri="{BB962C8B-B14F-4D97-AF65-F5344CB8AC3E}">
        <p14:creationId xmlns:p14="http://schemas.microsoft.com/office/powerpoint/2010/main" val="2555701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DEC8E-BDAB-4445-96C9-FE50D90BF6A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91744" y="1511307"/>
            <a:ext cx="3777784" cy="5346693"/>
          </a:xfrm>
          <a:prstGeom prst="rect">
            <a:avLst/>
          </a:prstGeom>
        </p:spPr>
      </p:pic>
      <p:sp>
        <p:nvSpPr>
          <p:cNvPr id="4" name="Picture Placeholder 2">
            <a:extLst>
              <a:ext uri="{FF2B5EF4-FFF2-40B4-BE49-F238E27FC236}">
                <a16:creationId xmlns:a16="http://schemas.microsoft.com/office/drawing/2014/main" id="{7A377C26-5D37-41FE-81FC-8E779962CE94}"/>
              </a:ext>
            </a:extLst>
          </p:cNvPr>
          <p:cNvSpPr>
            <a:spLocks noGrp="1"/>
          </p:cNvSpPr>
          <p:nvPr>
            <p:ph type="pic" sz="quarter" idx="10"/>
          </p:nvPr>
        </p:nvSpPr>
        <p:spPr>
          <a:xfrm>
            <a:off x="1749745" y="1738484"/>
            <a:ext cx="3267964" cy="5119517"/>
          </a:xfrm>
          <a:custGeom>
            <a:avLst/>
            <a:gdLst>
              <a:gd name="connsiteX0" fmla="*/ 346603 w 3307587"/>
              <a:gd name="connsiteY0" fmla="*/ 0 h 5181589"/>
              <a:gd name="connsiteX1" fmla="*/ 730807 w 3307587"/>
              <a:gd name="connsiteY1" fmla="*/ 0 h 5181589"/>
              <a:gd name="connsiteX2" fmla="*/ 730807 w 3307587"/>
              <a:gd name="connsiteY2" fmla="*/ 68499 h 5181589"/>
              <a:gd name="connsiteX3" fmla="*/ 943729 w 3307587"/>
              <a:gd name="connsiteY3" fmla="*/ 281421 h 5181589"/>
              <a:gd name="connsiteX4" fmla="*/ 2363861 w 3307587"/>
              <a:gd name="connsiteY4" fmla="*/ 281421 h 5181589"/>
              <a:gd name="connsiteX5" fmla="*/ 2576784 w 3307587"/>
              <a:gd name="connsiteY5" fmla="*/ 68499 h 5181589"/>
              <a:gd name="connsiteX6" fmla="*/ 2576784 w 3307587"/>
              <a:gd name="connsiteY6" fmla="*/ 0 h 5181589"/>
              <a:gd name="connsiteX7" fmla="*/ 2960984 w 3307587"/>
              <a:gd name="connsiteY7" fmla="*/ 0 h 5181589"/>
              <a:gd name="connsiteX8" fmla="*/ 3307587 w 3307587"/>
              <a:gd name="connsiteY8" fmla="*/ 346603 h 5181589"/>
              <a:gd name="connsiteX9" fmla="*/ 3307587 w 3307587"/>
              <a:gd name="connsiteY9" fmla="*/ 5181589 h 5181589"/>
              <a:gd name="connsiteX10" fmla="*/ 0 w 3307587"/>
              <a:gd name="connsiteY10" fmla="*/ 5181589 h 5181589"/>
              <a:gd name="connsiteX11" fmla="*/ 0 w 3307587"/>
              <a:gd name="connsiteY11" fmla="*/ 346603 h 5181589"/>
              <a:gd name="connsiteX12" fmla="*/ 346603 w 3307587"/>
              <a:gd name="connsiteY12" fmla="*/ 0 h 5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587" h="5181589">
                <a:moveTo>
                  <a:pt x="346603" y="0"/>
                </a:moveTo>
                <a:lnTo>
                  <a:pt x="730807" y="0"/>
                </a:lnTo>
                <a:lnTo>
                  <a:pt x="730807" y="68499"/>
                </a:lnTo>
                <a:cubicBezTo>
                  <a:pt x="730807" y="186092"/>
                  <a:pt x="826136" y="281421"/>
                  <a:pt x="943729" y="281421"/>
                </a:cubicBezTo>
                <a:lnTo>
                  <a:pt x="2363861" y="281421"/>
                </a:lnTo>
                <a:cubicBezTo>
                  <a:pt x="2481454" y="281421"/>
                  <a:pt x="2576784" y="186092"/>
                  <a:pt x="2576784" y="68499"/>
                </a:cubicBezTo>
                <a:lnTo>
                  <a:pt x="2576784" y="0"/>
                </a:lnTo>
                <a:lnTo>
                  <a:pt x="2960984" y="0"/>
                </a:lnTo>
                <a:cubicBezTo>
                  <a:pt x="3152407" y="0"/>
                  <a:pt x="3307587" y="155180"/>
                  <a:pt x="3307587" y="346603"/>
                </a:cubicBezTo>
                <a:lnTo>
                  <a:pt x="3307587" y="5181589"/>
                </a:lnTo>
                <a:lnTo>
                  <a:pt x="0" y="5181589"/>
                </a:lnTo>
                <a:lnTo>
                  <a:pt x="0" y="346603"/>
                </a:lnTo>
                <a:cubicBezTo>
                  <a:pt x="0" y="155180"/>
                  <a:pt x="155180" y="0"/>
                  <a:pt x="346603" y="0"/>
                </a:cubicBezTo>
                <a:close/>
              </a:path>
            </a:pathLst>
          </a:custGeom>
          <a:solidFill>
            <a:schemeClr val="bg2">
              <a:lumMod val="50000"/>
            </a:schemeClr>
          </a:solidFill>
        </p:spPr>
      </p:sp>
    </p:spTree>
    <p:extLst>
      <p:ext uri="{BB962C8B-B14F-4D97-AF65-F5344CB8AC3E}">
        <p14:creationId xmlns:p14="http://schemas.microsoft.com/office/powerpoint/2010/main" val="1940333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05E9E6B-6C1D-4F8C-8396-7C8C17C5B182}"/>
              </a:ext>
            </a:extLst>
          </p:cNvPr>
          <p:cNvSpPr>
            <a:spLocks noGrp="1"/>
          </p:cNvSpPr>
          <p:nvPr>
            <p:ph type="pic" sz="quarter" idx="10"/>
          </p:nvPr>
        </p:nvSpPr>
        <p:spPr>
          <a:xfrm>
            <a:off x="5727700" y="1581195"/>
            <a:ext cx="5441118" cy="2242589"/>
          </a:xfrm>
          <a:custGeom>
            <a:avLst/>
            <a:gdLst>
              <a:gd name="connsiteX0" fmla="*/ 2841150 w 5441118"/>
              <a:gd name="connsiteY0" fmla="*/ 0 h 2242589"/>
              <a:gd name="connsiteX1" fmla="*/ 5441118 w 5441118"/>
              <a:gd name="connsiteY1" fmla="*/ 0 h 2242589"/>
              <a:gd name="connsiteX2" fmla="*/ 5441118 w 5441118"/>
              <a:gd name="connsiteY2" fmla="*/ 2242588 h 2242589"/>
              <a:gd name="connsiteX3" fmla="*/ 3517574 w 5441118"/>
              <a:gd name="connsiteY3" fmla="*/ 2242588 h 2242589"/>
              <a:gd name="connsiteX4" fmla="*/ 3517574 w 5441118"/>
              <a:gd name="connsiteY4" fmla="*/ 2242589 h 2242589"/>
              <a:gd name="connsiteX5" fmla="*/ 346021 w 5441118"/>
              <a:gd name="connsiteY5" fmla="*/ 2242589 h 2242589"/>
              <a:gd name="connsiteX6" fmla="*/ 0 w 5441118"/>
              <a:gd name="connsiteY6" fmla="*/ 1788661 h 2242589"/>
              <a:gd name="connsiteX7" fmla="*/ 0 w 5441118"/>
              <a:gd name="connsiteY7" fmla="*/ 1 h 2242589"/>
              <a:gd name="connsiteX8" fmla="*/ 2841150 w 5441118"/>
              <a:gd name="connsiteY8" fmla="*/ 1 h 22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118" h="2242589">
                <a:moveTo>
                  <a:pt x="2841150" y="0"/>
                </a:moveTo>
                <a:lnTo>
                  <a:pt x="5441118" y="0"/>
                </a:lnTo>
                <a:lnTo>
                  <a:pt x="5441118" y="2242588"/>
                </a:lnTo>
                <a:lnTo>
                  <a:pt x="3517574" y="2242588"/>
                </a:lnTo>
                <a:lnTo>
                  <a:pt x="3517574" y="2242589"/>
                </a:lnTo>
                <a:lnTo>
                  <a:pt x="346021" y="2242589"/>
                </a:lnTo>
                <a:cubicBezTo>
                  <a:pt x="154829" y="2242589"/>
                  <a:pt x="0" y="2039477"/>
                  <a:pt x="0" y="1788661"/>
                </a:cubicBezTo>
                <a:lnTo>
                  <a:pt x="0" y="1"/>
                </a:lnTo>
                <a:lnTo>
                  <a:pt x="2841150" y="1"/>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743615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06CF93D-DA34-4C3D-8401-82F896196B28}"/>
              </a:ext>
            </a:extLst>
          </p:cNvPr>
          <p:cNvSpPr>
            <a:spLocks noGrp="1"/>
          </p:cNvSpPr>
          <p:nvPr>
            <p:ph type="pic" sz="quarter" idx="10"/>
          </p:nvPr>
        </p:nvSpPr>
        <p:spPr>
          <a:xfrm>
            <a:off x="2489199" y="1581439"/>
            <a:ext cx="7200900" cy="3450104"/>
          </a:xfrm>
          <a:custGeom>
            <a:avLst/>
            <a:gdLst>
              <a:gd name="connsiteX0" fmla="*/ 493352 w 7200900"/>
              <a:gd name="connsiteY0" fmla="*/ 0 h 3450104"/>
              <a:gd name="connsiteX1" fmla="*/ 4015665 w 7200900"/>
              <a:gd name="connsiteY1" fmla="*/ 0 h 3450104"/>
              <a:gd name="connsiteX2" fmla="*/ 4015665 w 7200900"/>
              <a:gd name="connsiteY2" fmla="*/ 1 h 3450104"/>
              <a:gd name="connsiteX3" fmla="*/ 7200900 w 7200900"/>
              <a:gd name="connsiteY3" fmla="*/ 1 h 3450104"/>
              <a:gd name="connsiteX4" fmla="*/ 7200900 w 7200900"/>
              <a:gd name="connsiteY4" fmla="*/ 2817150 h 3450104"/>
              <a:gd name="connsiteX5" fmla="*/ 6707548 w 7200900"/>
              <a:gd name="connsiteY5" fmla="*/ 3450104 h 3450104"/>
              <a:gd name="connsiteX6" fmla="*/ 3185236 w 7200900"/>
              <a:gd name="connsiteY6" fmla="*/ 3450104 h 3450104"/>
              <a:gd name="connsiteX7" fmla="*/ 3185236 w 7200900"/>
              <a:gd name="connsiteY7" fmla="*/ 3450103 h 3450104"/>
              <a:gd name="connsiteX8" fmla="*/ 0 w 7200900"/>
              <a:gd name="connsiteY8" fmla="*/ 3450103 h 3450104"/>
              <a:gd name="connsiteX9" fmla="*/ 0 w 7200900"/>
              <a:gd name="connsiteY9" fmla="*/ 632954 h 3450104"/>
              <a:gd name="connsiteX10" fmla="*/ 493352 w 7200900"/>
              <a:gd name="connsiteY10" fmla="*/ 0 h 345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900" h="3450104">
                <a:moveTo>
                  <a:pt x="493352" y="0"/>
                </a:moveTo>
                <a:lnTo>
                  <a:pt x="4015665" y="0"/>
                </a:lnTo>
                <a:lnTo>
                  <a:pt x="4015665" y="1"/>
                </a:lnTo>
                <a:lnTo>
                  <a:pt x="7200900" y="1"/>
                </a:lnTo>
                <a:lnTo>
                  <a:pt x="7200900" y="2817150"/>
                </a:lnTo>
                <a:cubicBezTo>
                  <a:pt x="7200900" y="3166674"/>
                  <a:pt x="6979981" y="3450104"/>
                  <a:pt x="6707548" y="3450104"/>
                </a:cubicBezTo>
                <a:lnTo>
                  <a:pt x="3185236" y="3450104"/>
                </a:lnTo>
                <a:lnTo>
                  <a:pt x="3185236" y="3450103"/>
                </a:lnTo>
                <a:lnTo>
                  <a:pt x="0" y="3450103"/>
                </a:lnTo>
                <a:lnTo>
                  <a:pt x="0" y="632954"/>
                </a:lnTo>
                <a:cubicBezTo>
                  <a:pt x="0" y="283430"/>
                  <a:pt x="220919" y="0"/>
                  <a:pt x="493352"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086442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ADB6E6-530F-4D04-A860-8D3BF613B519}"/>
              </a:ext>
            </a:extLst>
          </p:cNvPr>
          <p:cNvSpPr>
            <a:spLocks noGrp="1"/>
          </p:cNvSpPr>
          <p:nvPr>
            <p:ph type="pic" sz="quarter" idx="10"/>
          </p:nvPr>
        </p:nvSpPr>
        <p:spPr>
          <a:xfrm>
            <a:off x="7419975" y="1228725"/>
            <a:ext cx="4772025" cy="5629275"/>
          </a:xfrm>
          <a:prstGeom prst="rect">
            <a:avLst/>
          </a:prstGeom>
        </p:spPr>
        <p:txBody>
          <a:bodyPr/>
          <a:lstStyle/>
          <a:p>
            <a:endParaRPr lang="en-ID"/>
          </a:p>
        </p:txBody>
      </p:sp>
    </p:spTree>
    <p:extLst>
      <p:ext uri="{BB962C8B-B14F-4D97-AF65-F5344CB8AC3E}">
        <p14:creationId xmlns:p14="http://schemas.microsoft.com/office/powerpoint/2010/main" val="198694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D98209-606A-4AB9-8674-B444D1BD4C7F}"/>
              </a:ext>
            </a:extLst>
          </p:cNvPr>
          <p:cNvSpPr>
            <a:spLocks noGrp="1"/>
          </p:cNvSpPr>
          <p:nvPr>
            <p:ph type="pic" sz="quarter" idx="10"/>
          </p:nvPr>
        </p:nvSpPr>
        <p:spPr>
          <a:xfrm>
            <a:off x="0" y="547928"/>
            <a:ext cx="4876800" cy="6310069"/>
          </a:xfrm>
          <a:custGeom>
            <a:avLst/>
            <a:gdLst>
              <a:gd name="connsiteX0" fmla="*/ 0 w 4876800"/>
              <a:gd name="connsiteY0" fmla="*/ 0 h 6310069"/>
              <a:gd name="connsiteX1" fmla="*/ 3982106 w 4876800"/>
              <a:gd name="connsiteY1" fmla="*/ 0 h 6310069"/>
              <a:gd name="connsiteX2" fmla="*/ 4876800 w 4876800"/>
              <a:gd name="connsiteY2" fmla="*/ 859554 h 6310069"/>
              <a:gd name="connsiteX3" fmla="*/ 4876799 w 4876800"/>
              <a:gd name="connsiteY3" fmla="*/ 6310069 h 6310069"/>
              <a:gd name="connsiteX4" fmla="*/ 0 w 4876800"/>
              <a:gd name="connsiteY4" fmla="*/ 6310069 h 631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6310069">
                <a:moveTo>
                  <a:pt x="0" y="0"/>
                </a:moveTo>
                <a:lnTo>
                  <a:pt x="3982106" y="0"/>
                </a:lnTo>
                <a:cubicBezTo>
                  <a:pt x="4476165" y="0"/>
                  <a:pt x="4876800" y="384901"/>
                  <a:pt x="4876800" y="859554"/>
                </a:cubicBezTo>
                <a:lnTo>
                  <a:pt x="4876799" y="6310069"/>
                </a:lnTo>
                <a:lnTo>
                  <a:pt x="0" y="6310069"/>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762629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A4B02A-D2CE-4117-8CF8-50DC1CE700EC}"/>
              </a:ext>
            </a:extLst>
          </p:cNvPr>
          <p:cNvSpPr>
            <a:spLocks noGrp="1"/>
          </p:cNvSpPr>
          <p:nvPr>
            <p:ph type="pic" sz="quarter" idx="10"/>
          </p:nvPr>
        </p:nvSpPr>
        <p:spPr>
          <a:xfrm>
            <a:off x="2421818" y="0"/>
            <a:ext cx="9770182" cy="3428995"/>
          </a:xfrm>
          <a:custGeom>
            <a:avLst/>
            <a:gdLst>
              <a:gd name="connsiteX0" fmla="*/ 0 w 9770182"/>
              <a:gd name="connsiteY0" fmla="*/ 0 h 3428995"/>
              <a:gd name="connsiteX1" fmla="*/ 5470049 w 9770182"/>
              <a:gd name="connsiteY1" fmla="*/ 0 h 3428995"/>
              <a:gd name="connsiteX2" fmla="*/ 9770182 w 9770182"/>
              <a:gd name="connsiteY2" fmla="*/ 0 h 3428995"/>
              <a:gd name="connsiteX3" fmla="*/ 9770182 w 9770182"/>
              <a:gd name="connsiteY3" fmla="*/ 3428994 h 3428995"/>
              <a:gd name="connsiteX4" fmla="*/ 5470049 w 9770182"/>
              <a:gd name="connsiteY4" fmla="*/ 3428994 h 3428995"/>
              <a:gd name="connsiteX5" fmla="*/ 5470049 w 9770182"/>
              <a:gd name="connsiteY5" fmla="*/ 3428995 h 3428995"/>
              <a:gd name="connsiteX6" fmla="*/ 672032 w 9770182"/>
              <a:gd name="connsiteY6" fmla="*/ 3428995 h 3428995"/>
              <a:gd name="connsiteX7" fmla="*/ 0 w 9770182"/>
              <a:gd name="connsiteY7" fmla="*/ 2799913 h 34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182" h="3428995">
                <a:moveTo>
                  <a:pt x="0" y="0"/>
                </a:moveTo>
                <a:lnTo>
                  <a:pt x="5470049" y="0"/>
                </a:lnTo>
                <a:lnTo>
                  <a:pt x="9770182" y="0"/>
                </a:lnTo>
                <a:lnTo>
                  <a:pt x="9770182" y="3428994"/>
                </a:lnTo>
                <a:lnTo>
                  <a:pt x="5470049" y="3428994"/>
                </a:lnTo>
                <a:lnTo>
                  <a:pt x="5470049" y="3428995"/>
                </a:lnTo>
                <a:lnTo>
                  <a:pt x="672032" y="3428995"/>
                </a:lnTo>
                <a:cubicBezTo>
                  <a:pt x="300932" y="3428995"/>
                  <a:pt x="0" y="3147298"/>
                  <a:pt x="0" y="2799913"/>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22507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7465888-3DAF-42C6-ACD7-DA0FA0A73045}"/>
              </a:ext>
            </a:extLst>
          </p:cNvPr>
          <p:cNvSpPr>
            <a:spLocks noGrp="1"/>
          </p:cNvSpPr>
          <p:nvPr>
            <p:ph type="pic" sz="quarter" idx="10"/>
          </p:nvPr>
        </p:nvSpPr>
        <p:spPr>
          <a:xfrm>
            <a:off x="2952860" y="0"/>
            <a:ext cx="2722726" cy="5602487"/>
          </a:xfrm>
          <a:custGeom>
            <a:avLst/>
            <a:gdLst>
              <a:gd name="connsiteX0" fmla="*/ 0 w 2722726"/>
              <a:gd name="connsiteY0" fmla="*/ 0 h 5602487"/>
              <a:gd name="connsiteX1" fmla="*/ 2722726 w 2722726"/>
              <a:gd name="connsiteY1" fmla="*/ 0 h 5602487"/>
              <a:gd name="connsiteX2" fmla="*/ 2722726 w 2722726"/>
              <a:gd name="connsiteY2" fmla="*/ 5051374 h 5602487"/>
              <a:gd name="connsiteX3" fmla="*/ 2171613 w 2722726"/>
              <a:gd name="connsiteY3" fmla="*/ 5602487 h 5602487"/>
              <a:gd name="connsiteX4" fmla="*/ 0 w 2722726"/>
              <a:gd name="connsiteY4" fmla="*/ 5602487 h 560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726" h="5602487">
                <a:moveTo>
                  <a:pt x="0" y="0"/>
                </a:moveTo>
                <a:lnTo>
                  <a:pt x="2722726" y="0"/>
                </a:lnTo>
                <a:lnTo>
                  <a:pt x="2722726" y="5051374"/>
                </a:lnTo>
                <a:cubicBezTo>
                  <a:pt x="2722726" y="5355889"/>
                  <a:pt x="2476128" y="5602487"/>
                  <a:pt x="2171613" y="5602487"/>
                </a:cubicBezTo>
                <a:lnTo>
                  <a:pt x="0" y="5602487"/>
                </a:lnTo>
                <a:close/>
              </a:path>
            </a:pathLst>
          </a:custGeom>
          <a:solidFill>
            <a:schemeClr val="bg2">
              <a:lumMod val="50000"/>
            </a:schemeClr>
          </a:solidFill>
        </p:spPr>
        <p:txBody>
          <a:bodyPr wrap="square">
            <a:noAutofit/>
          </a:bodyPr>
          <a:lstStyle/>
          <a:p>
            <a:endParaRPr lang="en-ID"/>
          </a:p>
        </p:txBody>
      </p:sp>
      <p:sp>
        <p:nvSpPr>
          <p:cNvPr id="10" name="Picture Placeholder 9">
            <a:extLst>
              <a:ext uri="{FF2B5EF4-FFF2-40B4-BE49-F238E27FC236}">
                <a16:creationId xmlns:a16="http://schemas.microsoft.com/office/drawing/2014/main" id="{6C78C355-7E4F-411D-86B4-8AC2FD1556EC}"/>
              </a:ext>
            </a:extLst>
          </p:cNvPr>
          <p:cNvSpPr>
            <a:spLocks noGrp="1"/>
          </p:cNvSpPr>
          <p:nvPr>
            <p:ph type="pic" sz="quarter" idx="11"/>
          </p:nvPr>
        </p:nvSpPr>
        <p:spPr>
          <a:xfrm>
            <a:off x="1" y="1257303"/>
            <a:ext cx="2722726" cy="5602487"/>
          </a:xfrm>
          <a:custGeom>
            <a:avLst/>
            <a:gdLst>
              <a:gd name="connsiteX0" fmla="*/ 0 w 2722726"/>
              <a:gd name="connsiteY0" fmla="*/ 0 h 5602487"/>
              <a:gd name="connsiteX1" fmla="*/ 2171613 w 2722726"/>
              <a:gd name="connsiteY1" fmla="*/ 0 h 5602487"/>
              <a:gd name="connsiteX2" fmla="*/ 2722726 w 2722726"/>
              <a:gd name="connsiteY2" fmla="*/ 551113 h 5602487"/>
              <a:gd name="connsiteX3" fmla="*/ 2722726 w 2722726"/>
              <a:gd name="connsiteY3" fmla="*/ 5602487 h 5602487"/>
              <a:gd name="connsiteX4" fmla="*/ 0 w 2722726"/>
              <a:gd name="connsiteY4" fmla="*/ 5602487 h 560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726" h="5602487">
                <a:moveTo>
                  <a:pt x="0" y="0"/>
                </a:moveTo>
                <a:lnTo>
                  <a:pt x="2171613" y="0"/>
                </a:lnTo>
                <a:cubicBezTo>
                  <a:pt x="2476128" y="0"/>
                  <a:pt x="2722726" y="246598"/>
                  <a:pt x="2722726" y="551113"/>
                </a:cubicBezTo>
                <a:lnTo>
                  <a:pt x="2722726" y="5602487"/>
                </a:lnTo>
                <a:lnTo>
                  <a:pt x="0" y="5602487"/>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24283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AB29D718-0C5F-4922-BCBA-47E3D9CD8D43}"/>
              </a:ext>
            </a:extLst>
          </p:cNvPr>
          <p:cNvSpPr>
            <a:spLocks noGrp="1"/>
          </p:cNvSpPr>
          <p:nvPr>
            <p:ph type="pic" sz="quarter" idx="11"/>
          </p:nvPr>
        </p:nvSpPr>
        <p:spPr>
          <a:xfrm>
            <a:off x="6569075" y="1652426"/>
            <a:ext cx="3819525" cy="4104534"/>
          </a:xfrm>
          <a:custGeom>
            <a:avLst/>
            <a:gdLst>
              <a:gd name="connsiteX0" fmla="*/ 558456 w 3819525"/>
              <a:gd name="connsiteY0" fmla="*/ 0 h 4104534"/>
              <a:gd name="connsiteX1" fmla="*/ 3819525 w 3819525"/>
              <a:gd name="connsiteY1" fmla="*/ 0 h 4104534"/>
              <a:gd name="connsiteX2" fmla="*/ 3819525 w 3819525"/>
              <a:gd name="connsiteY2" fmla="*/ 4104534 h 4104534"/>
              <a:gd name="connsiteX3" fmla="*/ 0 w 3819525"/>
              <a:gd name="connsiteY3" fmla="*/ 4104534 h 4104534"/>
              <a:gd name="connsiteX4" fmla="*/ 0 w 3819525"/>
              <a:gd name="connsiteY4" fmla="*/ 600128 h 4104534"/>
              <a:gd name="connsiteX5" fmla="*/ 558456 w 3819525"/>
              <a:gd name="connsiteY5" fmla="*/ 0 h 410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525" h="4104534">
                <a:moveTo>
                  <a:pt x="558456" y="0"/>
                </a:moveTo>
                <a:lnTo>
                  <a:pt x="3819525" y="0"/>
                </a:lnTo>
                <a:lnTo>
                  <a:pt x="3819525" y="4104534"/>
                </a:lnTo>
                <a:lnTo>
                  <a:pt x="0" y="4104534"/>
                </a:lnTo>
                <a:lnTo>
                  <a:pt x="0" y="600128"/>
                </a:lnTo>
                <a:cubicBezTo>
                  <a:pt x="0" y="268874"/>
                  <a:pt x="250204" y="0"/>
                  <a:pt x="558456" y="0"/>
                </a:cubicBezTo>
                <a:close/>
              </a:path>
            </a:pathLst>
          </a:custGeom>
          <a:solidFill>
            <a:schemeClr val="bg2">
              <a:lumMod val="50000"/>
            </a:schemeClr>
          </a:solidFill>
        </p:spPr>
      </p:sp>
    </p:spTree>
    <p:extLst>
      <p:ext uri="{BB962C8B-B14F-4D97-AF65-F5344CB8AC3E}">
        <p14:creationId xmlns:p14="http://schemas.microsoft.com/office/powerpoint/2010/main" val="249777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A11873B-366E-44FF-A63C-4B28FE8A03BE}"/>
              </a:ext>
            </a:extLst>
          </p:cNvPr>
          <p:cNvSpPr>
            <a:spLocks noGrp="1"/>
          </p:cNvSpPr>
          <p:nvPr>
            <p:ph type="pic" sz="quarter" idx="10"/>
          </p:nvPr>
        </p:nvSpPr>
        <p:spPr>
          <a:xfrm>
            <a:off x="-1" y="0"/>
            <a:ext cx="5283203" cy="5942376"/>
          </a:xfrm>
          <a:custGeom>
            <a:avLst/>
            <a:gdLst>
              <a:gd name="connsiteX0" fmla="*/ 0 w 5283203"/>
              <a:gd name="connsiteY0" fmla="*/ 0 h 5942376"/>
              <a:gd name="connsiteX1" fmla="*/ 5283203 w 5283203"/>
              <a:gd name="connsiteY1" fmla="*/ 0 h 5942376"/>
              <a:gd name="connsiteX2" fmla="*/ 5283203 w 5283203"/>
              <a:gd name="connsiteY2" fmla="*/ 5212315 h 5942376"/>
              <a:gd name="connsiteX3" fmla="*/ 4313950 w 5283203"/>
              <a:gd name="connsiteY3" fmla="*/ 5942376 h 5942376"/>
              <a:gd name="connsiteX4" fmla="*/ 0 w 5283203"/>
              <a:gd name="connsiteY4" fmla="*/ 5942376 h 594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203" h="5942376">
                <a:moveTo>
                  <a:pt x="0" y="0"/>
                </a:moveTo>
                <a:lnTo>
                  <a:pt x="5283203" y="0"/>
                </a:lnTo>
                <a:lnTo>
                  <a:pt x="5283203" y="5212315"/>
                </a:lnTo>
                <a:cubicBezTo>
                  <a:pt x="5283203" y="5615460"/>
                  <a:pt x="4849180" y="5942376"/>
                  <a:pt x="4313950" y="5942376"/>
                </a:cubicBezTo>
                <a:lnTo>
                  <a:pt x="0" y="5942376"/>
                </a:ln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147387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2865C9-A9C6-4C10-844B-1F0452142FC1}"/>
              </a:ext>
            </a:extLst>
          </p:cNvPr>
          <p:cNvSpPr/>
          <p:nvPr userDrawn="1"/>
        </p:nvSpPr>
        <p:spPr>
          <a:xfrm flipH="1">
            <a:off x="7988297" y="0"/>
            <a:ext cx="4203700" cy="6858000"/>
          </a:xfrm>
          <a:custGeom>
            <a:avLst/>
            <a:gdLst>
              <a:gd name="connsiteX0" fmla="*/ 4203700 w 4203700"/>
              <a:gd name="connsiteY0" fmla="*/ 0 h 6858000"/>
              <a:gd name="connsiteX1" fmla="*/ 0 w 4203700"/>
              <a:gd name="connsiteY1" fmla="*/ 0 h 6858000"/>
              <a:gd name="connsiteX2" fmla="*/ 0 w 4203700"/>
              <a:gd name="connsiteY2" fmla="*/ 6858000 h 6858000"/>
              <a:gd name="connsiteX3" fmla="*/ 4078018 w 4203700"/>
              <a:gd name="connsiteY3" fmla="*/ 6858000 h 6858000"/>
              <a:gd name="connsiteX4" fmla="*/ 4143086 w 4203700"/>
              <a:gd name="connsiteY4" fmla="*/ 6719285 h 6858000"/>
              <a:gd name="connsiteX5" fmla="*/ 4203700 w 4203700"/>
              <a:gd name="connsiteY5" fmla="*/ 637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3700" h="6858000">
                <a:moveTo>
                  <a:pt x="4203700" y="0"/>
                </a:moveTo>
                <a:lnTo>
                  <a:pt x="0" y="0"/>
                </a:lnTo>
                <a:lnTo>
                  <a:pt x="0" y="6858000"/>
                </a:lnTo>
                <a:lnTo>
                  <a:pt x="4078018" y="6858000"/>
                </a:lnTo>
                <a:lnTo>
                  <a:pt x="4143086" y="6719285"/>
                </a:lnTo>
                <a:cubicBezTo>
                  <a:pt x="4182116" y="6612513"/>
                  <a:pt x="4203700" y="6495129"/>
                  <a:pt x="4203700" y="6371920"/>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lt1"/>
              </a:solidFill>
            </a:endParaRPr>
          </a:p>
        </p:txBody>
      </p:sp>
      <p:sp>
        <p:nvSpPr>
          <p:cNvPr id="7" name="Picture Placeholder 6">
            <a:extLst>
              <a:ext uri="{FF2B5EF4-FFF2-40B4-BE49-F238E27FC236}">
                <a16:creationId xmlns:a16="http://schemas.microsoft.com/office/drawing/2014/main" id="{4F0C2EEF-51F6-4936-8CF0-92ED979E368F}"/>
              </a:ext>
            </a:extLst>
          </p:cNvPr>
          <p:cNvSpPr>
            <a:spLocks noGrp="1"/>
          </p:cNvSpPr>
          <p:nvPr>
            <p:ph type="pic" sz="quarter" idx="10"/>
          </p:nvPr>
        </p:nvSpPr>
        <p:spPr>
          <a:xfrm>
            <a:off x="6527805" y="1562098"/>
            <a:ext cx="4507949" cy="4051304"/>
          </a:xfrm>
          <a:custGeom>
            <a:avLst/>
            <a:gdLst>
              <a:gd name="connsiteX0" fmla="*/ 553833 w 4507949"/>
              <a:gd name="connsiteY0" fmla="*/ 0 h 4051304"/>
              <a:gd name="connsiteX1" fmla="*/ 4507945 w 4507949"/>
              <a:gd name="connsiteY1" fmla="*/ 0 h 4051304"/>
              <a:gd name="connsiteX2" fmla="*/ 4507945 w 4507949"/>
              <a:gd name="connsiteY2" fmla="*/ 1695169 h 4051304"/>
              <a:gd name="connsiteX3" fmla="*/ 4507949 w 4507949"/>
              <a:gd name="connsiteY3" fmla="*/ 1695169 h 4051304"/>
              <a:gd name="connsiteX4" fmla="*/ 4507949 w 4507949"/>
              <a:gd name="connsiteY4" fmla="*/ 3619049 h 4051304"/>
              <a:gd name="connsiteX5" fmla="*/ 3954118 w 4507949"/>
              <a:gd name="connsiteY5" fmla="*/ 4051304 h 4051304"/>
              <a:gd name="connsiteX6" fmla="*/ 5 w 4507949"/>
              <a:gd name="connsiteY6" fmla="*/ 4051303 h 4051304"/>
              <a:gd name="connsiteX7" fmla="*/ 5 w 4507949"/>
              <a:gd name="connsiteY7" fmla="*/ 2356133 h 4051304"/>
              <a:gd name="connsiteX8" fmla="*/ 0 w 4507949"/>
              <a:gd name="connsiteY8" fmla="*/ 2356133 h 4051304"/>
              <a:gd name="connsiteX9" fmla="*/ 0 w 4507949"/>
              <a:gd name="connsiteY9" fmla="*/ 432254 h 4051304"/>
              <a:gd name="connsiteX10" fmla="*/ 553833 w 4507949"/>
              <a:gd name="connsiteY10" fmla="*/ 0 h 405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7949" h="4051304">
                <a:moveTo>
                  <a:pt x="553833" y="0"/>
                </a:moveTo>
                <a:lnTo>
                  <a:pt x="4507945" y="0"/>
                </a:lnTo>
                <a:lnTo>
                  <a:pt x="4507945" y="1695169"/>
                </a:lnTo>
                <a:lnTo>
                  <a:pt x="4507949" y="1695169"/>
                </a:lnTo>
                <a:lnTo>
                  <a:pt x="4507949" y="3619049"/>
                </a:lnTo>
                <a:cubicBezTo>
                  <a:pt x="4507949" y="3857744"/>
                  <a:pt x="4259948" y="4051304"/>
                  <a:pt x="3954118" y="4051304"/>
                </a:cubicBezTo>
                <a:lnTo>
                  <a:pt x="5" y="4051303"/>
                </a:lnTo>
                <a:lnTo>
                  <a:pt x="5" y="2356133"/>
                </a:lnTo>
                <a:lnTo>
                  <a:pt x="0" y="2356133"/>
                </a:lnTo>
                <a:lnTo>
                  <a:pt x="0" y="432254"/>
                </a:lnTo>
                <a:cubicBezTo>
                  <a:pt x="0" y="193559"/>
                  <a:pt x="248003" y="0"/>
                  <a:pt x="553833"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28770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D014959-A9FF-400B-B398-1833EC7C298A}"/>
              </a:ext>
            </a:extLst>
          </p:cNvPr>
          <p:cNvSpPr/>
          <p:nvPr userDrawn="1"/>
        </p:nvSpPr>
        <p:spPr>
          <a:xfrm rot="5400000" flipV="1">
            <a:off x="9360171" y="2911263"/>
            <a:ext cx="1692011" cy="1882727"/>
          </a:xfrm>
          <a:custGeom>
            <a:avLst/>
            <a:gdLst>
              <a:gd name="connsiteX0" fmla="*/ 0 w 4413320"/>
              <a:gd name="connsiteY0" fmla="*/ 538974 h 4387006"/>
              <a:gd name="connsiteX1" fmla="*/ 0 w 4413320"/>
              <a:gd name="connsiteY1" fmla="*/ 4387002 h 4387006"/>
              <a:gd name="connsiteX2" fmla="*/ 1846646 w 4413320"/>
              <a:gd name="connsiteY2" fmla="*/ 4387002 h 4387006"/>
              <a:gd name="connsiteX3" fmla="*/ 1846646 w 4413320"/>
              <a:gd name="connsiteY3" fmla="*/ 4387006 h 4387006"/>
              <a:gd name="connsiteX4" fmla="*/ 3942440 w 4413320"/>
              <a:gd name="connsiteY4" fmla="*/ 4387006 h 4387006"/>
              <a:gd name="connsiteX5" fmla="*/ 4413320 w 4413320"/>
              <a:gd name="connsiteY5" fmla="*/ 3848033 h 4387006"/>
              <a:gd name="connsiteX6" fmla="*/ 4413319 w 4413320"/>
              <a:gd name="connsiteY6" fmla="*/ 5 h 4387006"/>
              <a:gd name="connsiteX7" fmla="*/ 2566673 w 4413320"/>
              <a:gd name="connsiteY7" fmla="*/ 5 h 4387006"/>
              <a:gd name="connsiteX8" fmla="*/ 2566673 w 4413320"/>
              <a:gd name="connsiteY8" fmla="*/ 0 h 4387006"/>
              <a:gd name="connsiteX9" fmla="*/ 470880 w 4413320"/>
              <a:gd name="connsiteY9" fmla="*/ 0 h 4387006"/>
              <a:gd name="connsiteX10" fmla="*/ 0 w 4413320"/>
              <a:gd name="connsiteY10" fmla="*/ 538974 h 43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3320" h="4387006">
                <a:moveTo>
                  <a:pt x="0" y="538974"/>
                </a:moveTo>
                <a:lnTo>
                  <a:pt x="0" y="4387002"/>
                </a:lnTo>
                <a:lnTo>
                  <a:pt x="1846646" y="4387002"/>
                </a:lnTo>
                <a:lnTo>
                  <a:pt x="1846646" y="4387006"/>
                </a:lnTo>
                <a:lnTo>
                  <a:pt x="3942440" y="4387006"/>
                </a:lnTo>
                <a:cubicBezTo>
                  <a:pt x="4202464" y="4387006"/>
                  <a:pt x="4413320" y="4145658"/>
                  <a:pt x="4413320" y="3848033"/>
                </a:cubicBezTo>
                <a:lnTo>
                  <a:pt x="4413319" y="5"/>
                </a:lnTo>
                <a:lnTo>
                  <a:pt x="2566673" y="5"/>
                </a:lnTo>
                <a:lnTo>
                  <a:pt x="2566673" y="0"/>
                </a:lnTo>
                <a:lnTo>
                  <a:pt x="470880" y="0"/>
                </a:lnTo>
                <a:cubicBezTo>
                  <a:pt x="210856" y="0"/>
                  <a:pt x="0" y="241349"/>
                  <a:pt x="0" y="538974"/>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4" name="Freeform: Shape 3">
            <a:extLst>
              <a:ext uri="{FF2B5EF4-FFF2-40B4-BE49-F238E27FC236}">
                <a16:creationId xmlns:a16="http://schemas.microsoft.com/office/drawing/2014/main" id="{2146AA18-A380-407B-BB74-F00D5CD59F12}"/>
              </a:ext>
            </a:extLst>
          </p:cNvPr>
          <p:cNvSpPr/>
          <p:nvPr userDrawn="1"/>
        </p:nvSpPr>
        <p:spPr>
          <a:xfrm rot="5400000" flipV="1">
            <a:off x="6688012" y="3198470"/>
            <a:ext cx="1692011" cy="1882727"/>
          </a:xfrm>
          <a:custGeom>
            <a:avLst/>
            <a:gdLst>
              <a:gd name="connsiteX0" fmla="*/ 0 w 4413320"/>
              <a:gd name="connsiteY0" fmla="*/ 538974 h 4387006"/>
              <a:gd name="connsiteX1" fmla="*/ 0 w 4413320"/>
              <a:gd name="connsiteY1" fmla="*/ 4387002 h 4387006"/>
              <a:gd name="connsiteX2" fmla="*/ 1846646 w 4413320"/>
              <a:gd name="connsiteY2" fmla="*/ 4387002 h 4387006"/>
              <a:gd name="connsiteX3" fmla="*/ 1846646 w 4413320"/>
              <a:gd name="connsiteY3" fmla="*/ 4387006 h 4387006"/>
              <a:gd name="connsiteX4" fmla="*/ 3942440 w 4413320"/>
              <a:gd name="connsiteY4" fmla="*/ 4387006 h 4387006"/>
              <a:gd name="connsiteX5" fmla="*/ 4413320 w 4413320"/>
              <a:gd name="connsiteY5" fmla="*/ 3848033 h 4387006"/>
              <a:gd name="connsiteX6" fmla="*/ 4413319 w 4413320"/>
              <a:gd name="connsiteY6" fmla="*/ 5 h 4387006"/>
              <a:gd name="connsiteX7" fmla="*/ 2566673 w 4413320"/>
              <a:gd name="connsiteY7" fmla="*/ 5 h 4387006"/>
              <a:gd name="connsiteX8" fmla="*/ 2566673 w 4413320"/>
              <a:gd name="connsiteY8" fmla="*/ 0 h 4387006"/>
              <a:gd name="connsiteX9" fmla="*/ 470880 w 4413320"/>
              <a:gd name="connsiteY9" fmla="*/ 0 h 4387006"/>
              <a:gd name="connsiteX10" fmla="*/ 0 w 4413320"/>
              <a:gd name="connsiteY10" fmla="*/ 538974 h 43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3320" h="4387006">
                <a:moveTo>
                  <a:pt x="0" y="538974"/>
                </a:moveTo>
                <a:lnTo>
                  <a:pt x="0" y="4387002"/>
                </a:lnTo>
                <a:lnTo>
                  <a:pt x="1846646" y="4387002"/>
                </a:lnTo>
                <a:lnTo>
                  <a:pt x="1846646" y="4387006"/>
                </a:lnTo>
                <a:lnTo>
                  <a:pt x="3942440" y="4387006"/>
                </a:lnTo>
                <a:cubicBezTo>
                  <a:pt x="4202464" y="4387006"/>
                  <a:pt x="4413320" y="4145658"/>
                  <a:pt x="4413320" y="3848033"/>
                </a:cubicBezTo>
                <a:lnTo>
                  <a:pt x="4413319" y="5"/>
                </a:lnTo>
                <a:lnTo>
                  <a:pt x="2566673" y="5"/>
                </a:lnTo>
                <a:lnTo>
                  <a:pt x="2566673" y="0"/>
                </a:lnTo>
                <a:lnTo>
                  <a:pt x="470880" y="0"/>
                </a:lnTo>
                <a:cubicBezTo>
                  <a:pt x="210856" y="0"/>
                  <a:pt x="0" y="241349"/>
                  <a:pt x="0" y="538974"/>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5" name="Freeform: Shape 4">
            <a:extLst>
              <a:ext uri="{FF2B5EF4-FFF2-40B4-BE49-F238E27FC236}">
                <a16:creationId xmlns:a16="http://schemas.microsoft.com/office/drawing/2014/main" id="{939DA421-B6A5-4B86-AD65-28E7B4432946}"/>
              </a:ext>
            </a:extLst>
          </p:cNvPr>
          <p:cNvSpPr/>
          <p:nvPr userDrawn="1"/>
        </p:nvSpPr>
        <p:spPr>
          <a:xfrm rot="5400000" flipV="1">
            <a:off x="3965730" y="2911263"/>
            <a:ext cx="1692011" cy="1882727"/>
          </a:xfrm>
          <a:custGeom>
            <a:avLst/>
            <a:gdLst>
              <a:gd name="connsiteX0" fmla="*/ 0 w 4413320"/>
              <a:gd name="connsiteY0" fmla="*/ 538974 h 4387006"/>
              <a:gd name="connsiteX1" fmla="*/ 0 w 4413320"/>
              <a:gd name="connsiteY1" fmla="*/ 4387002 h 4387006"/>
              <a:gd name="connsiteX2" fmla="*/ 1846646 w 4413320"/>
              <a:gd name="connsiteY2" fmla="*/ 4387002 h 4387006"/>
              <a:gd name="connsiteX3" fmla="*/ 1846646 w 4413320"/>
              <a:gd name="connsiteY3" fmla="*/ 4387006 h 4387006"/>
              <a:gd name="connsiteX4" fmla="*/ 3942440 w 4413320"/>
              <a:gd name="connsiteY4" fmla="*/ 4387006 h 4387006"/>
              <a:gd name="connsiteX5" fmla="*/ 4413320 w 4413320"/>
              <a:gd name="connsiteY5" fmla="*/ 3848033 h 4387006"/>
              <a:gd name="connsiteX6" fmla="*/ 4413319 w 4413320"/>
              <a:gd name="connsiteY6" fmla="*/ 5 h 4387006"/>
              <a:gd name="connsiteX7" fmla="*/ 2566673 w 4413320"/>
              <a:gd name="connsiteY7" fmla="*/ 5 h 4387006"/>
              <a:gd name="connsiteX8" fmla="*/ 2566673 w 4413320"/>
              <a:gd name="connsiteY8" fmla="*/ 0 h 4387006"/>
              <a:gd name="connsiteX9" fmla="*/ 470880 w 4413320"/>
              <a:gd name="connsiteY9" fmla="*/ 0 h 4387006"/>
              <a:gd name="connsiteX10" fmla="*/ 0 w 4413320"/>
              <a:gd name="connsiteY10" fmla="*/ 538974 h 43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3320" h="4387006">
                <a:moveTo>
                  <a:pt x="0" y="538974"/>
                </a:moveTo>
                <a:lnTo>
                  <a:pt x="0" y="4387002"/>
                </a:lnTo>
                <a:lnTo>
                  <a:pt x="1846646" y="4387002"/>
                </a:lnTo>
                <a:lnTo>
                  <a:pt x="1846646" y="4387006"/>
                </a:lnTo>
                <a:lnTo>
                  <a:pt x="3942440" y="4387006"/>
                </a:lnTo>
                <a:cubicBezTo>
                  <a:pt x="4202464" y="4387006"/>
                  <a:pt x="4413320" y="4145658"/>
                  <a:pt x="4413320" y="3848033"/>
                </a:cubicBezTo>
                <a:lnTo>
                  <a:pt x="4413319" y="5"/>
                </a:lnTo>
                <a:lnTo>
                  <a:pt x="2566673" y="5"/>
                </a:lnTo>
                <a:lnTo>
                  <a:pt x="2566673" y="0"/>
                </a:lnTo>
                <a:lnTo>
                  <a:pt x="470880" y="0"/>
                </a:lnTo>
                <a:cubicBezTo>
                  <a:pt x="210856" y="0"/>
                  <a:pt x="0" y="241349"/>
                  <a:pt x="0" y="538974"/>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6" name="Freeform: Shape 5">
            <a:extLst>
              <a:ext uri="{FF2B5EF4-FFF2-40B4-BE49-F238E27FC236}">
                <a16:creationId xmlns:a16="http://schemas.microsoft.com/office/drawing/2014/main" id="{6852F595-6606-412E-8955-5923D4D5113F}"/>
              </a:ext>
            </a:extLst>
          </p:cNvPr>
          <p:cNvSpPr/>
          <p:nvPr userDrawn="1"/>
        </p:nvSpPr>
        <p:spPr>
          <a:xfrm rot="5400000" flipV="1">
            <a:off x="1310265" y="3198470"/>
            <a:ext cx="1692011" cy="1882727"/>
          </a:xfrm>
          <a:custGeom>
            <a:avLst/>
            <a:gdLst>
              <a:gd name="connsiteX0" fmla="*/ 0 w 4413320"/>
              <a:gd name="connsiteY0" fmla="*/ 538974 h 4387006"/>
              <a:gd name="connsiteX1" fmla="*/ 0 w 4413320"/>
              <a:gd name="connsiteY1" fmla="*/ 4387002 h 4387006"/>
              <a:gd name="connsiteX2" fmla="*/ 1846646 w 4413320"/>
              <a:gd name="connsiteY2" fmla="*/ 4387002 h 4387006"/>
              <a:gd name="connsiteX3" fmla="*/ 1846646 w 4413320"/>
              <a:gd name="connsiteY3" fmla="*/ 4387006 h 4387006"/>
              <a:gd name="connsiteX4" fmla="*/ 3942440 w 4413320"/>
              <a:gd name="connsiteY4" fmla="*/ 4387006 h 4387006"/>
              <a:gd name="connsiteX5" fmla="*/ 4413320 w 4413320"/>
              <a:gd name="connsiteY5" fmla="*/ 3848033 h 4387006"/>
              <a:gd name="connsiteX6" fmla="*/ 4413319 w 4413320"/>
              <a:gd name="connsiteY6" fmla="*/ 5 h 4387006"/>
              <a:gd name="connsiteX7" fmla="*/ 2566673 w 4413320"/>
              <a:gd name="connsiteY7" fmla="*/ 5 h 4387006"/>
              <a:gd name="connsiteX8" fmla="*/ 2566673 w 4413320"/>
              <a:gd name="connsiteY8" fmla="*/ 0 h 4387006"/>
              <a:gd name="connsiteX9" fmla="*/ 470880 w 4413320"/>
              <a:gd name="connsiteY9" fmla="*/ 0 h 4387006"/>
              <a:gd name="connsiteX10" fmla="*/ 0 w 4413320"/>
              <a:gd name="connsiteY10" fmla="*/ 538974 h 43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3320" h="4387006">
                <a:moveTo>
                  <a:pt x="0" y="538974"/>
                </a:moveTo>
                <a:lnTo>
                  <a:pt x="0" y="4387002"/>
                </a:lnTo>
                <a:lnTo>
                  <a:pt x="1846646" y="4387002"/>
                </a:lnTo>
                <a:lnTo>
                  <a:pt x="1846646" y="4387006"/>
                </a:lnTo>
                <a:lnTo>
                  <a:pt x="3942440" y="4387006"/>
                </a:lnTo>
                <a:cubicBezTo>
                  <a:pt x="4202464" y="4387006"/>
                  <a:pt x="4413320" y="4145658"/>
                  <a:pt x="4413320" y="3848033"/>
                </a:cubicBezTo>
                <a:lnTo>
                  <a:pt x="4413319" y="5"/>
                </a:lnTo>
                <a:lnTo>
                  <a:pt x="2566673" y="5"/>
                </a:lnTo>
                <a:lnTo>
                  <a:pt x="2566673" y="0"/>
                </a:lnTo>
                <a:lnTo>
                  <a:pt x="470880" y="0"/>
                </a:lnTo>
                <a:cubicBezTo>
                  <a:pt x="210856" y="0"/>
                  <a:pt x="0" y="241349"/>
                  <a:pt x="0" y="538974"/>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3" name="Picture Placeholder 12">
            <a:extLst>
              <a:ext uri="{FF2B5EF4-FFF2-40B4-BE49-F238E27FC236}">
                <a16:creationId xmlns:a16="http://schemas.microsoft.com/office/drawing/2014/main" id="{DD89CAB5-78AD-4CFB-9E3F-DF34C381DF13}"/>
              </a:ext>
            </a:extLst>
          </p:cNvPr>
          <p:cNvSpPr>
            <a:spLocks noGrp="1"/>
          </p:cNvSpPr>
          <p:nvPr>
            <p:ph type="pic" sz="quarter" idx="10"/>
          </p:nvPr>
        </p:nvSpPr>
        <p:spPr>
          <a:xfrm>
            <a:off x="1062507" y="3141428"/>
            <a:ext cx="1882727" cy="1692011"/>
          </a:xfrm>
          <a:custGeom>
            <a:avLst/>
            <a:gdLst>
              <a:gd name="connsiteX0" fmla="*/ 231306 w 1882727"/>
              <a:gd name="connsiteY0" fmla="*/ 0 h 1692011"/>
              <a:gd name="connsiteX1" fmla="*/ 1882725 w 1882727"/>
              <a:gd name="connsiteY1" fmla="*/ 0 h 1692011"/>
              <a:gd name="connsiteX2" fmla="*/ 1882725 w 1882727"/>
              <a:gd name="connsiteY2" fmla="*/ 707981 h 1692011"/>
              <a:gd name="connsiteX3" fmla="*/ 1882727 w 1882727"/>
              <a:gd name="connsiteY3" fmla="*/ 707981 h 1692011"/>
              <a:gd name="connsiteX4" fmla="*/ 1882727 w 1882727"/>
              <a:gd name="connsiteY4" fmla="*/ 1511482 h 1692011"/>
              <a:gd name="connsiteX5" fmla="*/ 1651422 w 1882727"/>
              <a:gd name="connsiteY5" fmla="*/ 1692011 h 1692011"/>
              <a:gd name="connsiteX6" fmla="*/ 2 w 1882727"/>
              <a:gd name="connsiteY6" fmla="*/ 1692011 h 1692011"/>
              <a:gd name="connsiteX7" fmla="*/ 2 w 1882727"/>
              <a:gd name="connsiteY7" fmla="*/ 984030 h 1692011"/>
              <a:gd name="connsiteX8" fmla="*/ 0 w 1882727"/>
              <a:gd name="connsiteY8" fmla="*/ 984030 h 1692011"/>
              <a:gd name="connsiteX9" fmla="*/ 0 w 1882727"/>
              <a:gd name="connsiteY9" fmla="*/ 180529 h 1692011"/>
              <a:gd name="connsiteX10" fmla="*/ 231306 w 1882727"/>
              <a:gd name="connsiteY10" fmla="*/ 0 h 16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727" h="1692011">
                <a:moveTo>
                  <a:pt x="231306" y="0"/>
                </a:moveTo>
                <a:lnTo>
                  <a:pt x="1882725" y="0"/>
                </a:lnTo>
                <a:lnTo>
                  <a:pt x="1882725" y="707981"/>
                </a:lnTo>
                <a:lnTo>
                  <a:pt x="1882727" y="707981"/>
                </a:lnTo>
                <a:lnTo>
                  <a:pt x="1882727" y="1511482"/>
                </a:lnTo>
                <a:cubicBezTo>
                  <a:pt x="1882727" y="1611172"/>
                  <a:pt x="1779150" y="1692011"/>
                  <a:pt x="1651422" y="1692011"/>
                </a:cubicBezTo>
                <a:lnTo>
                  <a:pt x="2" y="1692011"/>
                </a:lnTo>
                <a:lnTo>
                  <a:pt x="2" y="984030"/>
                </a:lnTo>
                <a:lnTo>
                  <a:pt x="0" y="984030"/>
                </a:lnTo>
                <a:lnTo>
                  <a:pt x="0" y="180529"/>
                </a:lnTo>
                <a:cubicBezTo>
                  <a:pt x="0" y="80839"/>
                  <a:pt x="103577" y="0"/>
                  <a:pt x="231306" y="0"/>
                </a:cubicBezTo>
                <a:close/>
              </a:path>
            </a:pathLst>
          </a:custGeom>
          <a:solidFill>
            <a:schemeClr val="bg2">
              <a:lumMod val="50000"/>
            </a:schemeClr>
          </a:solidFill>
        </p:spPr>
        <p:txBody>
          <a:bodyPr wrap="square">
            <a:noAutofit/>
          </a:bodyPr>
          <a:lstStyle/>
          <a:p>
            <a:endParaRPr lang="en-ID"/>
          </a:p>
        </p:txBody>
      </p:sp>
      <p:sp>
        <p:nvSpPr>
          <p:cNvPr id="16" name="Picture Placeholder 15">
            <a:extLst>
              <a:ext uri="{FF2B5EF4-FFF2-40B4-BE49-F238E27FC236}">
                <a16:creationId xmlns:a16="http://schemas.microsoft.com/office/drawing/2014/main" id="{8EFDE630-1DDB-428D-9F4A-7B12B584D9A7}"/>
              </a:ext>
            </a:extLst>
          </p:cNvPr>
          <p:cNvSpPr>
            <a:spLocks noGrp="1"/>
          </p:cNvSpPr>
          <p:nvPr>
            <p:ph type="pic" sz="quarter" idx="11"/>
          </p:nvPr>
        </p:nvSpPr>
        <p:spPr>
          <a:xfrm>
            <a:off x="3704595" y="3141428"/>
            <a:ext cx="1882727" cy="1692011"/>
          </a:xfrm>
          <a:custGeom>
            <a:avLst/>
            <a:gdLst>
              <a:gd name="connsiteX0" fmla="*/ 231306 w 1882727"/>
              <a:gd name="connsiteY0" fmla="*/ 0 h 1692011"/>
              <a:gd name="connsiteX1" fmla="*/ 1882725 w 1882727"/>
              <a:gd name="connsiteY1" fmla="*/ 0 h 1692011"/>
              <a:gd name="connsiteX2" fmla="*/ 1882725 w 1882727"/>
              <a:gd name="connsiteY2" fmla="*/ 707981 h 1692011"/>
              <a:gd name="connsiteX3" fmla="*/ 1882727 w 1882727"/>
              <a:gd name="connsiteY3" fmla="*/ 707981 h 1692011"/>
              <a:gd name="connsiteX4" fmla="*/ 1882727 w 1882727"/>
              <a:gd name="connsiteY4" fmla="*/ 1511482 h 1692011"/>
              <a:gd name="connsiteX5" fmla="*/ 1651422 w 1882727"/>
              <a:gd name="connsiteY5" fmla="*/ 1692011 h 1692011"/>
              <a:gd name="connsiteX6" fmla="*/ 2 w 1882727"/>
              <a:gd name="connsiteY6" fmla="*/ 1692011 h 1692011"/>
              <a:gd name="connsiteX7" fmla="*/ 2 w 1882727"/>
              <a:gd name="connsiteY7" fmla="*/ 984030 h 1692011"/>
              <a:gd name="connsiteX8" fmla="*/ 0 w 1882727"/>
              <a:gd name="connsiteY8" fmla="*/ 984030 h 1692011"/>
              <a:gd name="connsiteX9" fmla="*/ 0 w 1882727"/>
              <a:gd name="connsiteY9" fmla="*/ 180529 h 1692011"/>
              <a:gd name="connsiteX10" fmla="*/ 231306 w 1882727"/>
              <a:gd name="connsiteY10" fmla="*/ 0 h 16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727" h="1692011">
                <a:moveTo>
                  <a:pt x="231306" y="0"/>
                </a:moveTo>
                <a:lnTo>
                  <a:pt x="1882725" y="0"/>
                </a:lnTo>
                <a:lnTo>
                  <a:pt x="1882725" y="707981"/>
                </a:lnTo>
                <a:lnTo>
                  <a:pt x="1882727" y="707981"/>
                </a:lnTo>
                <a:lnTo>
                  <a:pt x="1882727" y="1511482"/>
                </a:lnTo>
                <a:cubicBezTo>
                  <a:pt x="1882727" y="1611172"/>
                  <a:pt x="1779150" y="1692011"/>
                  <a:pt x="1651422" y="1692011"/>
                </a:cubicBezTo>
                <a:lnTo>
                  <a:pt x="2" y="1692011"/>
                </a:lnTo>
                <a:lnTo>
                  <a:pt x="2" y="984030"/>
                </a:lnTo>
                <a:lnTo>
                  <a:pt x="0" y="984030"/>
                </a:lnTo>
                <a:lnTo>
                  <a:pt x="0" y="180529"/>
                </a:lnTo>
                <a:cubicBezTo>
                  <a:pt x="0" y="80839"/>
                  <a:pt x="103577" y="0"/>
                  <a:pt x="231306" y="0"/>
                </a:cubicBezTo>
                <a:close/>
              </a:path>
            </a:pathLst>
          </a:custGeom>
          <a:solidFill>
            <a:schemeClr val="bg2">
              <a:lumMod val="50000"/>
            </a:schemeClr>
          </a:solidFill>
        </p:spPr>
        <p:txBody>
          <a:bodyPr wrap="square">
            <a:noAutofit/>
          </a:bodyPr>
          <a:lstStyle/>
          <a:p>
            <a:endParaRPr lang="en-ID"/>
          </a:p>
        </p:txBody>
      </p:sp>
      <p:sp>
        <p:nvSpPr>
          <p:cNvPr id="19" name="Picture Placeholder 18">
            <a:extLst>
              <a:ext uri="{FF2B5EF4-FFF2-40B4-BE49-F238E27FC236}">
                <a16:creationId xmlns:a16="http://schemas.microsoft.com/office/drawing/2014/main" id="{6A7B1201-BCE0-47EB-A2E3-7A72BF46FCAF}"/>
              </a:ext>
            </a:extLst>
          </p:cNvPr>
          <p:cNvSpPr>
            <a:spLocks noGrp="1"/>
          </p:cNvSpPr>
          <p:nvPr>
            <p:ph type="pic" sz="quarter" idx="12"/>
          </p:nvPr>
        </p:nvSpPr>
        <p:spPr>
          <a:xfrm>
            <a:off x="6439577" y="3141428"/>
            <a:ext cx="1882727" cy="1692011"/>
          </a:xfrm>
          <a:custGeom>
            <a:avLst/>
            <a:gdLst>
              <a:gd name="connsiteX0" fmla="*/ 231306 w 1882727"/>
              <a:gd name="connsiteY0" fmla="*/ 0 h 1692011"/>
              <a:gd name="connsiteX1" fmla="*/ 1882725 w 1882727"/>
              <a:gd name="connsiteY1" fmla="*/ 0 h 1692011"/>
              <a:gd name="connsiteX2" fmla="*/ 1882725 w 1882727"/>
              <a:gd name="connsiteY2" fmla="*/ 707981 h 1692011"/>
              <a:gd name="connsiteX3" fmla="*/ 1882727 w 1882727"/>
              <a:gd name="connsiteY3" fmla="*/ 707981 h 1692011"/>
              <a:gd name="connsiteX4" fmla="*/ 1882727 w 1882727"/>
              <a:gd name="connsiteY4" fmla="*/ 1511482 h 1692011"/>
              <a:gd name="connsiteX5" fmla="*/ 1651422 w 1882727"/>
              <a:gd name="connsiteY5" fmla="*/ 1692011 h 1692011"/>
              <a:gd name="connsiteX6" fmla="*/ 2 w 1882727"/>
              <a:gd name="connsiteY6" fmla="*/ 1692011 h 1692011"/>
              <a:gd name="connsiteX7" fmla="*/ 2 w 1882727"/>
              <a:gd name="connsiteY7" fmla="*/ 984030 h 1692011"/>
              <a:gd name="connsiteX8" fmla="*/ 0 w 1882727"/>
              <a:gd name="connsiteY8" fmla="*/ 984030 h 1692011"/>
              <a:gd name="connsiteX9" fmla="*/ 0 w 1882727"/>
              <a:gd name="connsiteY9" fmla="*/ 180529 h 1692011"/>
              <a:gd name="connsiteX10" fmla="*/ 231306 w 1882727"/>
              <a:gd name="connsiteY10" fmla="*/ 0 h 16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727" h="1692011">
                <a:moveTo>
                  <a:pt x="231306" y="0"/>
                </a:moveTo>
                <a:lnTo>
                  <a:pt x="1882725" y="0"/>
                </a:lnTo>
                <a:lnTo>
                  <a:pt x="1882725" y="707981"/>
                </a:lnTo>
                <a:lnTo>
                  <a:pt x="1882727" y="707981"/>
                </a:lnTo>
                <a:lnTo>
                  <a:pt x="1882727" y="1511482"/>
                </a:lnTo>
                <a:cubicBezTo>
                  <a:pt x="1882727" y="1611172"/>
                  <a:pt x="1779150" y="1692011"/>
                  <a:pt x="1651422" y="1692011"/>
                </a:cubicBezTo>
                <a:lnTo>
                  <a:pt x="2" y="1692011"/>
                </a:lnTo>
                <a:lnTo>
                  <a:pt x="2" y="984030"/>
                </a:lnTo>
                <a:lnTo>
                  <a:pt x="0" y="984030"/>
                </a:lnTo>
                <a:lnTo>
                  <a:pt x="0" y="180529"/>
                </a:lnTo>
                <a:cubicBezTo>
                  <a:pt x="0" y="80839"/>
                  <a:pt x="103577" y="0"/>
                  <a:pt x="231306" y="0"/>
                </a:cubicBezTo>
                <a:close/>
              </a:path>
            </a:pathLst>
          </a:custGeom>
          <a:solidFill>
            <a:schemeClr val="bg2">
              <a:lumMod val="50000"/>
            </a:schemeClr>
          </a:solidFill>
        </p:spPr>
        <p:txBody>
          <a:bodyPr wrap="square">
            <a:noAutofit/>
          </a:bodyPr>
          <a:lstStyle/>
          <a:p>
            <a:endParaRPr lang="en-ID"/>
          </a:p>
        </p:txBody>
      </p:sp>
      <p:sp>
        <p:nvSpPr>
          <p:cNvPr id="22" name="Picture Placeholder 21">
            <a:extLst>
              <a:ext uri="{FF2B5EF4-FFF2-40B4-BE49-F238E27FC236}">
                <a16:creationId xmlns:a16="http://schemas.microsoft.com/office/drawing/2014/main" id="{0CFD4475-86D2-41DC-BD8A-E7CC18FB0FD1}"/>
              </a:ext>
            </a:extLst>
          </p:cNvPr>
          <p:cNvSpPr>
            <a:spLocks noGrp="1"/>
          </p:cNvSpPr>
          <p:nvPr>
            <p:ph type="pic" sz="quarter" idx="13"/>
          </p:nvPr>
        </p:nvSpPr>
        <p:spPr>
          <a:xfrm>
            <a:off x="9098359" y="3141428"/>
            <a:ext cx="1882727" cy="1692011"/>
          </a:xfrm>
          <a:custGeom>
            <a:avLst/>
            <a:gdLst>
              <a:gd name="connsiteX0" fmla="*/ 231306 w 1882727"/>
              <a:gd name="connsiteY0" fmla="*/ 0 h 1692011"/>
              <a:gd name="connsiteX1" fmla="*/ 1882725 w 1882727"/>
              <a:gd name="connsiteY1" fmla="*/ 0 h 1692011"/>
              <a:gd name="connsiteX2" fmla="*/ 1882725 w 1882727"/>
              <a:gd name="connsiteY2" fmla="*/ 707981 h 1692011"/>
              <a:gd name="connsiteX3" fmla="*/ 1882727 w 1882727"/>
              <a:gd name="connsiteY3" fmla="*/ 707981 h 1692011"/>
              <a:gd name="connsiteX4" fmla="*/ 1882727 w 1882727"/>
              <a:gd name="connsiteY4" fmla="*/ 1511482 h 1692011"/>
              <a:gd name="connsiteX5" fmla="*/ 1651421 w 1882727"/>
              <a:gd name="connsiteY5" fmla="*/ 1692011 h 1692011"/>
              <a:gd name="connsiteX6" fmla="*/ 2 w 1882727"/>
              <a:gd name="connsiteY6" fmla="*/ 1692011 h 1692011"/>
              <a:gd name="connsiteX7" fmla="*/ 2 w 1882727"/>
              <a:gd name="connsiteY7" fmla="*/ 984030 h 1692011"/>
              <a:gd name="connsiteX8" fmla="*/ 0 w 1882727"/>
              <a:gd name="connsiteY8" fmla="*/ 984030 h 1692011"/>
              <a:gd name="connsiteX9" fmla="*/ 0 w 1882727"/>
              <a:gd name="connsiteY9" fmla="*/ 180529 h 1692011"/>
              <a:gd name="connsiteX10" fmla="*/ 231306 w 1882727"/>
              <a:gd name="connsiteY10" fmla="*/ 0 h 16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727" h="1692011">
                <a:moveTo>
                  <a:pt x="231306" y="0"/>
                </a:moveTo>
                <a:lnTo>
                  <a:pt x="1882725" y="0"/>
                </a:lnTo>
                <a:lnTo>
                  <a:pt x="1882725" y="707981"/>
                </a:lnTo>
                <a:lnTo>
                  <a:pt x="1882727" y="707981"/>
                </a:lnTo>
                <a:lnTo>
                  <a:pt x="1882727" y="1511482"/>
                </a:lnTo>
                <a:cubicBezTo>
                  <a:pt x="1882727" y="1611172"/>
                  <a:pt x="1779150" y="1692011"/>
                  <a:pt x="1651421" y="1692011"/>
                </a:cubicBezTo>
                <a:lnTo>
                  <a:pt x="2" y="1692011"/>
                </a:lnTo>
                <a:lnTo>
                  <a:pt x="2" y="984030"/>
                </a:lnTo>
                <a:lnTo>
                  <a:pt x="0" y="984030"/>
                </a:lnTo>
                <a:lnTo>
                  <a:pt x="0" y="180529"/>
                </a:lnTo>
                <a:cubicBezTo>
                  <a:pt x="0" y="80839"/>
                  <a:pt x="103577" y="0"/>
                  <a:pt x="231306" y="0"/>
                </a:cubicBezTo>
                <a:close/>
              </a:path>
            </a:pathLst>
          </a:custGeom>
          <a:solidFill>
            <a:schemeClr val="bg2">
              <a:lumMod val="50000"/>
            </a:schemeClr>
          </a:solidFill>
        </p:spPr>
        <p:txBody>
          <a:bodyPr wrap="square">
            <a:noAutofit/>
          </a:bodyPr>
          <a:lstStyle/>
          <a:p>
            <a:endParaRPr lang="en-ID"/>
          </a:p>
        </p:txBody>
      </p:sp>
    </p:spTree>
    <p:extLst>
      <p:ext uri="{BB962C8B-B14F-4D97-AF65-F5344CB8AC3E}">
        <p14:creationId xmlns:p14="http://schemas.microsoft.com/office/powerpoint/2010/main" val="696590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331685"/>
      </p:ext>
    </p:extLst>
  </p:cSld>
  <p:clrMap bg1="lt1" tx1="dk1" bg2="lt2" tx2="dk2" accent1="accent1" accent2="accent2" accent3="accent3" accent4="accent4" accent5="accent5" accent6="accent6" hlink="hlink" folHlink="folHlink"/>
  <p:sldLayoutIdLst>
    <p:sldLayoutId id="2147483677"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75"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49" r:id="rId19"/>
    <p:sldLayoutId id="2147483650" r:id="rId20"/>
    <p:sldLayoutId id="2147483651" r:id="rId21"/>
    <p:sldLayoutId id="2147483652" r:id="rId22"/>
    <p:sldLayoutId id="2147483669" r:id="rId23"/>
    <p:sldLayoutId id="2147483670" r:id="rId24"/>
    <p:sldLayoutId id="2147483671" r:id="rId25"/>
    <p:sldLayoutId id="2147483672" r:id="rId26"/>
    <p:sldLayoutId id="2147483673" r:id="rId27"/>
    <p:sldLayoutId id="2147483674" r:id="rId28"/>
    <p:sldLayoutId id="2147483676"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hyperlink" Target="https://myvic.asia/tutorial-registro/" TargetMode="External"/><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hyperlink" Target="https://www.youtube.com/watch?v=B7wKFMQ4_UE&amp;list=PLv8trwklmzmtmpoT_BGT3kUvg77vX5Hru&amp;index=5" TargetMode="Externa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41.png"/><Relationship Id="rId10" Type="http://schemas.openxmlformats.org/officeDocument/2006/relationships/hyperlink" Target="https://drive.google.com/drive/u/1/folders/16cWMVrNxb9bedEmQy7XnJsH0k_mcRuEc" TargetMode="External"/><Relationship Id="rId4" Type="http://schemas.openxmlformats.org/officeDocument/2006/relationships/image" Target="../media/image5.svg"/><Relationship Id="rId9" Type="http://schemas.openxmlformats.org/officeDocument/2006/relationships/hyperlink" Target="https://myvic.asia/tutorial-registr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hyperlink" Target="https://www.youtube.com/watch?v=B7wKFMQ4_UE&amp;list=PLv8trwklmzmtmpoT_BGT3kUvg77vX5Hru&amp;index=5" TargetMode="External"/><Relationship Id="rId5" Type="http://schemas.openxmlformats.org/officeDocument/2006/relationships/hyperlink" Target="https://registro.myvic.asia/"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svg"/><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academicapress.digit360.com.my/apsp/index.php/publish/" TargetMode="External"/><Relationship Id="rId7"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jpg"/><Relationship Id="rId3" Type="http://schemas.openxmlformats.org/officeDocument/2006/relationships/image" Target="../media/image17.svg"/><Relationship Id="rId7" Type="http://schemas.openxmlformats.org/officeDocument/2006/relationships/image" Target="../media/image20.jpg"/><Relationship Id="rId12" Type="http://schemas.openxmlformats.org/officeDocument/2006/relationships/image" Target="../media/image15.png"/><Relationship Id="rId17" Type="http://schemas.openxmlformats.org/officeDocument/2006/relationships/image" Target="../media/image29.png"/><Relationship Id="rId2" Type="http://schemas.openxmlformats.org/officeDocument/2006/relationships/image" Target="../media/image16.png"/><Relationship Id="rId16"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svg"/><Relationship Id="rId7" Type="http://schemas.openxmlformats.org/officeDocument/2006/relationships/hyperlink" Target="https://academicapress.digit360.com.my/apsp/index.php/publish/" TargetMode="External"/><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hyperlink" Target="https://toyyibpay.com/VIC-APS-Proceedings-Fee" TargetMode="External"/><Relationship Id="rId5" Type="http://schemas.openxmlformats.org/officeDocument/2006/relationships/hyperlink" Target="https://myvic.asia/wp-content/uploads/2024/11/Template_Paper_VIC25_2025-.docx" TargetMode="Externa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svg"/><Relationship Id="rId7" Type="http://schemas.openxmlformats.org/officeDocument/2006/relationships/image" Target="../media/image55.jp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myvic.asia/tutorial-registro/" TargetMode="External"/><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hyperlink" Target="https://t.me/vicsupport" TargetMode="External"/><Relationship Id="rId7" Type="http://schemas.openxmlformats.org/officeDocument/2006/relationships/image" Target="../media/image5.svg"/><Relationship Id="rId12" Type="http://schemas.openxmlformats.org/officeDocument/2006/relationships/image" Target="../media/image65.png"/><Relationship Id="rId2" Type="http://schemas.openxmlformats.org/officeDocument/2006/relationships/hyperlink" Target="https://myvic.asia/" TargetMode="External"/><Relationship Id="rId16"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64.svg"/><Relationship Id="rId5" Type="http://schemas.openxmlformats.org/officeDocument/2006/relationships/hyperlink" Target="mailto:digitalevents.secretariat@gmail.com" TargetMode="External"/><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hyperlink" Target="http://www.facebook.com/vicuitmck" TargetMode="External"/><Relationship Id="rId9" Type="http://schemas.openxmlformats.org/officeDocument/2006/relationships/image" Target="../media/image62.svg"/><Relationship Id="rId1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9.jpeg"/><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Graphic 13">
            <a:extLst>
              <a:ext uri="{FF2B5EF4-FFF2-40B4-BE49-F238E27FC236}">
                <a16:creationId xmlns:a16="http://schemas.microsoft.com/office/drawing/2014/main" id="{F13A0715-6139-4262-9820-C578AF6BFB7A}"/>
              </a:ext>
            </a:extLst>
          </p:cNvPr>
          <p:cNvSpPr/>
          <p:nvPr/>
        </p:nvSpPr>
        <p:spPr>
          <a:xfrm>
            <a:off x="0" y="1200912"/>
            <a:ext cx="3760419" cy="5657088"/>
          </a:xfrm>
          <a:custGeom>
            <a:avLst/>
            <a:gdLst>
              <a:gd name="connsiteX0" fmla="*/ 3760419 w 3760419"/>
              <a:gd name="connsiteY0" fmla="*/ 5657088 h 5657088"/>
              <a:gd name="connsiteX1" fmla="*/ 0 w 3760419"/>
              <a:gd name="connsiteY1" fmla="*/ 5657088 h 5657088"/>
              <a:gd name="connsiteX2" fmla="*/ 0 w 3760419"/>
              <a:gd name="connsiteY2" fmla="*/ 0 h 5657088"/>
              <a:gd name="connsiteX3" fmla="*/ 2327046 w 3760419"/>
              <a:gd name="connsiteY3" fmla="*/ 0 h 5657088"/>
              <a:gd name="connsiteX4" fmla="*/ 3760013 w 3760419"/>
              <a:gd name="connsiteY4" fmla="*/ 1432966 h 5657088"/>
              <a:gd name="connsiteX5" fmla="*/ 3760013 w 3760419"/>
              <a:gd name="connsiteY5" fmla="*/ 5657088 h 565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0419" h="5657088">
                <a:moveTo>
                  <a:pt x="3760419" y="5657088"/>
                </a:moveTo>
                <a:lnTo>
                  <a:pt x="0" y="5657088"/>
                </a:lnTo>
                <a:lnTo>
                  <a:pt x="0" y="0"/>
                </a:lnTo>
                <a:lnTo>
                  <a:pt x="2327046" y="0"/>
                </a:lnTo>
                <a:cubicBezTo>
                  <a:pt x="3118714" y="0"/>
                  <a:pt x="3760013" y="641706"/>
                  <a:pt x="3760013" y="1432966"/>
                </a:cubicBezTo>
                <a:lnTo>
                  <a:pt x="3760013" y="5657088"/>
                </a:ln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pic>
        <p:nvPicPr>
          <p:cNvPr id="20" name="Picture Placeholder 19" descr="A person wearing a virtual reality headset&#10;&#10;Description automatically generated with medium confidence">
            <a:extLst>
              <a:ext uri="{FF2B5EF4-FFF2-40B4-BE49-F238E27FC236}">
                <a16:creationId xmlns:a16="http://schemas.microsoft.com/office/drawing/2014/main" id="{BC750878-9998-E219-8428-DBEDE1076CAE}"/>
              </a:ext>
            </a:extLst>
          </p:cNvPr>
          <p:cNvPicPr preferRelativeResize="0">
            <a:picLocks noGrp="1"/>
          </p:cNvPicPr>
          <p:nvPr>
            <p:ph type="pic" sz="quarter" idx="10"/>
          </p:nvPr>
        </p:nvPicPr>
        <p:blipFill rotWithShape="1">
          <a:blip r:embed="rId2">
            <a:extLst>
              <a:ext uri="{28A0092B-C50C-407E-A947-70E740481C1C}">
                <a14:useLocalDpi xmlns:a14="http://schemas.microsoft.com/office/drawing/2010/main" val="0"/>
              </a:ext>
            </a:extLst>
          </a:blip>
          <a:srcRect l="61747"/>
          <a:stretch/>
        </p:blipFill>
        <p:spPr>
          <a:xfrm>
            <a:off x="0" y="0"/>
            <a:ext cx="3962400" cy="6877451"/>
          </a:xfrm>
        </p:spPr>
      </p:pic>
      <p:sp>
        <p:nvSpPr>
          <p:cNvPr id="7" name="TextBox 6">
            <a:extLst>
              <a:ext uri="{FF2B5EF4-FFF2-40B4-BE49-F238E27FC236}">
                <a16:creationId xmlns:a16="http://schemas.microsoft.com/office/drawing/2014/main" id="{71C0C27C-6A16-46E2-9A32-DC9D703A5A9A}"/>
              </a:ext>
            </a:extLst>
          </p:cNvPr>
          <p:cNvSpPr txBox="1"/>
          <p:nvPr/>
        </p:nvSpPr>
        <p:spPr>
          <a:xfrm>
            <a:off x="6996914" y="2611385"/>
            <a:ext cx="4304582" cy="1200329"/>
          </a:xfrm>
          <a:prstGeom prst="rect">
            <a:avLst/>
          </a:prstGeom>
          <a:noFill/>
        </p:spPr>
        <p:txBody>
          <a:bodyPr wrap="square" rtlCol="0">
            <a:spAutoFit/>
          </a:bodyPr>
          <a:lstStyle/>
          <a:p>
            <a:r>
              <a:rPr lang="en-US" sz="7200" b="1" dirty="0">
                <a:solidFill>
                  <a:schemeClr val="bg1"/>
                </a:solidFill>
                <a:latin typeface="Montserrat SemiBold" panose="00000700000000000000" pitchFamily="2" charset="0"/>
                <a:ea typeface="Inter" panose="020B0502030000000004" pitchFamily="34" charset="0"/>
                <a:cs typeface="Poppins Medium" pitchFamily="2" charset="77"/>
              </a:rPr>
              <a:t>2025</a:t>
            </a:r>
          </a:p>
        </p:txBody>
      </p:sp>
      <p:sp>
        <p:nvSpPr>
          <p:cNvPr id="8" name="TextBox 7">
            <a:extLst>
              <a:ext uri="{FF2B5EF4-FFF2-40B4-BE49-F238E27FC236}">
                <a16:creationId xmlns:a16="http://schemas.microsoft.com/office/drawing/2014/main" id="{9821058E-058B-4B06-A945-74B6D2E9ED75}"/>
              </a:ext>
            </a:extLst>
          </p:cNvPr>
          <p:cNvSpPr txBox="1"/>
          <p:nvPr/>
        </p:nvSpPr>
        <p:spPr>
          <a:xfrm>
            <a:off x="5347609" y="2092445"/>
            <a:ext cx="4830099" cy="400110"/>
          </a:xfrm>
          <a:prstGeom prst="rect">
            <a:avLst/>
          </a:prstGeom>
          <a:noFill/>
        </p:spPr>
        <p:txBody>
          <a:bodyPr wrap="square" rtlCol="0">
            <a:spAutoFit/>
          </a:bodyPr>
          <a:lstStyle/>
          <a:p>
            <a:r>
              <a:rPr lang="en-US" sz="2000" dirty="0">
                <a:solidFill>
                  <a:schemeClr val="bg1"/>
                </a:solidFill>
                <a:latin typeface="Montserrat SemiBold" panose="00000700000000000000" pitchFamily="2" charset="0"/>
                <a:ea typeface="Noto Serif" panose="02020600060500020200" pitchFamily="18" charset="0"/>
                <a:cs typeface="Poppins" panose="00000500000000000000" pitchFamily="2" charset="0"/>
              </a:rPr>
              <a:t>Virtual Innovation Competition</a:t>
            </a:r>
          </a:p>
        </p:txBody>
      </p:sp>
      <p:sp>
        <p:nvSpPr>
          <p:cNvPr id="9" name="Rectangle 8">
            <a:extLst>
              <a:ext uri="{FF2B5EF4-FFF2-40B4-BE49-F238E27FC236}">
                <a16:creationId xmlns:a16="http://schemas.microsoft.com/office/drawing/2014/main" id="{07AE4157-BCBE-4D22-B22B-EA304871D79A}"/>
              </a:ext>
            </a:extLst>
          </p:cNvPr>
          <p:cNvSpPr/>
          <p:nvPr/>
        </p:nvSpPr>
        <p:spPr>
          <a:xfrm>
            <a:off x="5671492" y="3700796"/>
            <a:ext cx="4544349" cy="319190"/>
          </a:xfrm>
          <a:prstGeom prst="rect">
            <a:avLst/>
          </a:prstGeom>
        </p:spPr>
        <p:txBody>
          <a:bodyPr wrap="square">
            <a:spAutoFit/>
          </a:bodyPr>
          <a:lstStyle/>
          <a:p>
            <a:pPr>
              <a:lnSpc>
                <a:spcPct val="150000"/>
              </a:lnSpc>
            </a:pPr>
            <a:r>
              <a:rPr lang="en-US" sz="1100" dirty="0">
                <a:solidFill>
                  <a:schemeClr val="bg1"/>
                </a:solidFill>
                <a:latin typeface="Open Sans" panose="020B0606030504020204" pitchFamily="34" charset="0"/>
              </a:rPr>
              <a:t>“</a:t>
            </a:r>
            <a:r>
              <a:rPr lang="en-MY" sz="1100" dirty="0">
                <a:solidFill>
                  <a:schemeClr val="bg1"/>
                </a:solidFill>
                <a:latin typeface="Open Sans" panose="020B0606030504020204" pitchFamily="34" charset="0"/>
              </a:rPr>
              <a:t>Shaping Tomorrow with Innovative Solutions"</a:t>
            </a:r>
            <a:endParaRPr lang="en-US" sz="1100" dirty="0">
              <a:solidFill>
                <a:schemeClr val="bg1"/>
              </a:solidFill>
              <a:latin typeface="Open Sans" panose="020B0606030504020204" pitchFamily="34" charset="0"/>
            </a:endParaRPr>
          </a:p>
        </p:txBody>
      </p:sp>
      <p:sp>
        <p:nvSpPr>
          <p:cNvPr id="10" name="Rounded Rectangle 9">
            <a:extLst>
              <a:ext uri="{FF2B5EF4-FFF2-40B4-BE49-F238E27FC236}">
                <a16:creationId xmlns:a16="http://schemas.microsoft.com/office/drawing/2014/main" id="{76DC7D2F-79A5-4D42-BE0B-AFD260280077}"/>
              </a:ext>
            </a:extLst>
          </p:cNvPr>
          <p:cNvSpPr/>
          <p:nvPr/>
        </p:nvSpPr>
        <p:spPr>
          <a:xfrm>
            <a:off x="5368573" y="4870770"/>
            <a:ext cx="1666568" cy="462647"/>
          </a:xfrm>
          <a:prstGeom prst="roundRect">
            <a:avLst>
              <a:gd name="adj" fmla="val 50000"/>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851897C-CFD2-46EB-BC69-BA1481ECEDB8}"/>
              </a:ext>
            </a:extLst>
          </p:cNvPr>
          <p:cNvSpPr txBox="1"/>
          <p:nvPr/>
        </p:nvSpPr>
        <p:spPr>
          <a:xfrm>
            <a:off x="5496860" y="4963593"/>
            <a:ext cx="1409993" cy="307777"/>
          </a:xfrm>
          <a:prstGeom prst="rect">
            <a:avLst/>
          </a:prstGeom>
          <a:noFill/>
        </p:spPr>
        <p:txBody>
          <a:bodyPr wrap="square" rtlCol="0">
            <a:spAutoFit/>
          </a:bodyPr>
          <a:lstStyle/>
          <a:p>
            <a:pPr algn="ctr"/>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Start Now</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17" name="TextBox 16">
            <a:extLst>
              <a:ext uri="{FF2B5EF4-FFF2-40B4-BE49-F238E27FC236}">
                <a16:creationId xmlns:a16="http://schemas.microsoft.com/office/drawing/2014/main" id="{A81C7BAD-9229-4297-AEF7-263B6FB5FA46}"/>
              </a:ext>
            </a:extLst>
          </p:cNvPr>
          <p:cNvSpPr txBox="1"/>
          <p:nvPr/>
        </p:nvSpPr>
        <p:spPr>
          <a:xfrm>
            <a:off x="5258400" y="2611386"/>
            <a:ext cx="2279772" cy="1200329"/>
          </a:xfrm>
          <a:prstGeom prst="rect">
            <a:avLst/>
          </a:prstGeom>
          <a:noFill/>
        </p:spPr>
        <p:txBody>
          <a:bodyPr wrap="square" rtlCol="0">
            <a:spAutoFit/>
          </a:bodyPr>
          <a:lstStyle/>
          <a:p>
            <a:r>
              <a:rPr lang="en-US" sz="7200" b="1" dirty="0">
                <a:solidFill>
                  <a:schemeClr val="accent3"/>
                </a:solidFill>
                <a:latin typeface="Montserrat Bold" panose="00000800000000000000" pitchFamily="2" charset="0"/>
                <a:ea typeface="Inter" panose="020B0502030000000004" pitchFamily="34" charset="0"/>
                <a:cs typeface="Poppins Medium" pitchFamily="2" charset="77"/>
              </a:rPr>
              <a:t>VIC</a:t>
            </a:r>
          </a:p>
        </p:txBody>
      </p:sp>
      <p:sp>
        <p:nvSpPr>
          <p:cNvPr id="19" name="TextBox 18">
            <a:extLst>
              <a:ext uri="{FF2B5EF4-FFF2-40B4-BE49-F238E27FC236}">
                <a16:creationId xmlns:a16="http://schemas.microsoft.com/office/drawing/2014/main" id="{CDA49576-5378-4E9A-AA1A-456FD0723D7B}"/>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p>
        </p:txBody>
      </p:sp>
      <p:cxnSp>
        <p:nvCxnSpPr>
          <p:cNvPr id="32" name="Straight Arrow Connector 31">
            <a:extLst>
              <a:ext uri="{FF2B5EF4-FFF2-40B4-BE49-F238E27FC236}">
                <a16:creationId xmlns:a16="http://schemas.microsoft.com/office/drawing/2014/main" id="{240D96BD-436D-42F5-AE1B-F3F3932F10B1}"/>
              </a:ext>
            </a:extLst>
          </p:cNvPr>
          <p:cNvCxnSpPr/>
          <p:nvPr/>
        </p:nvCxnSpPr>
        <p:spPr>
          <a:xfrm>
            <a:off x="8681662" y="62357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9">
            <a:extLst>
              <a:ext uri="{FF2B5EF4-FFF2-40B4-BE49-F238E27FC236}">
                <a16:creationId xmlns:a16="http://schemas.microsoft.com/office/drawing/2014/main" id="{61DE65C2-BED5-4ED6-B062-6C8DEB2AC0C0}"/>
              </a:ext>
            </a:extLst>
          </p:cNvPr>
          <p:cNvSpPr/>
          <p:nvPr/>
        </p:nvSpPr>
        <p:spPr>
          <a:xfrm>
            <a:off x="838290" y="5988988"/>
            <a:ext cx="2806609" cy="462647"/>
          </a:xfrm>
          <a:prstGeom prst="roundRect">
            <a:avLst>
              <a:gd name="adj" fmla="val 50000"/>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3D1C514C-BFC2-4084-939D-D0AF88827EF6}"/>
              </a:ext>
            </a:extLst>
          </p:cNvPr>
          <p:cNvSpPr txBox="1"/>
          <p:nvPr/>
        </p:nvSpPr>
        <p:spPr>
          <a:xfrm>
            <a:off x="902433" y="6051034"/>
            <a:ext cx="2678322" cy="338554"/>
          </a:xfrm>
          <a:prstGeom prst="rect">
            <a:avLst/>
          </a:prstGeom>
          <a:noFill/>
        </p:spPr>
        <p:txBody>
          <a:bodyPr wrap="square" rtlCol="0">
            <a:spAutoFit/>
          </a:bodyPr>
          <a:lstStyle/>
          <a:p>
            <a:pPr algn="ctr"/>
            <a:r>
              <a:rPr lang="en-US"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pic>
        <p:nvPicPr>
          <p:cNvPr id="2" name="Graphic 1">
            <a:extLst>
              <a:ext uri="{FF2B5EF4-FFF2-40B4-BE49-F238E27FC236}">
                <a16:creationId xmlns:a16="http://schemas.microsoft.com/office/drawing/2014/main" id="{1C483ED7-DB6E-42FC-B00F-386D03823A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1538" y="4009599"/>
            <a:ext cx="771525" cy="1533525"/>
          </a:xfrm>
          <a:prstGeom prst="rect">
            <a:avLst/>
          </a:prstGeom>
        </p:spPr>
      </p:pic>
      <p:pic>
        <p:nvPicPr>
          <p:cNvPr id="28" name="Graphic 27" descr="Direction with solid fill">
            <a:extLst>
              <a:ext uri="{FF2B5EF4-FFF2-40B4-BE49-F238E27FC236}">
                <a16:creationId xmlns:a16="http://schemas.microsoft.com/office/drawing/2014/main" id="{A68FF4D1-3402-2006-D73E-25FF761F5B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8797" y="4870770"/>
            <a:ext cx="476381" cy="476381"/>
          </a:xfrm>
          <a:prstGeom prst="rect">
            <a:avLst/>
          </a:prstGeom>
        </p:spPr>
      </p:pic>
      <p:pic>
        <p:nvPicPr>
          <p:cNvPr id="30" name="Graphic 29" descr="Envelope outline">
            <a:extLst>
              <a:ext uri="{FF2B5EF4-FFF2-40B4-BE49-F238E27FC236}">
                <a16:creationId xmlns:a16="http://schemas.microsoft.com/office/drawing/2014/main" id="{6B2BEDCA-DE66-8938-7C37-7AE528C43D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36155" y="5314955"/>
            <a:ext cx="433864" cy="433864"/>
          </a:xfrm>
          <a:prstGeom prst="rect">
            <a:avLst/>
          </a:prstGeom>
        </p:spPr>
      </p:pic>
      <p:pic>
        <p:nvPicPr>
          <p:cNvPr id="36" name="Graphic 35" descr="Gears outline">
            <a:extLst>
              <a:ext uri="{FF2B5EF4-FFF2-40B4-BE49-F238E27FC236}">
                <a16:creationId xmlns:a16="http://schemas.microsoft.com/office/drawing/2014/main" id="{D0934C68-578D-D074-BB5E-B7BB2C3694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96378" y="5783370"/>
            <a:ext cx="354976" cy="354976"/>
          </a:xfrm>
          <a:prstGeom prst="rect">
            <a:avLst/>
          </a:prstGeom>
        </p:spPr>
      </p:pic>
      <p:pic>
        <p:nvPicPr>
          <p:cNvPr id="38" name="Graphic 37" descr="Internet outline">
            <a:extLst>
              <a:ext uri="{FF2B5EF4-FFF2-40B4-BE49-F238E27FC236}">
                <a16:creationId xmlns:a16="http://schemas.microsoft.com/office/drawing/2014/main" id="{248789D8-8EAC-13FE-29A4-930FC58D0A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73408" y="4325189"/>
            <a:ext cx="564798" cy="564798"/>
          </a:xfrm>
          <a:prstGeom prst="rect">
            <a:avLst/>
          </a:prstGeom>
        </p:spPr>
      </p:pic>
      <p:sp>
        <p:nvSpPr>
          <p:cNvPr id="39" name="Rectangle 38">
            <a:extLst>
              <a:ext uri="{FF2B5EF4-FFF2-40B4-BE49-F238E27FC236}">
                <a16:creationId xmlns:a16="http://schemas.microsoft.com/office/drawing/2014/main" id="{DD94DE3D-7407-4385-AEA9-5949890F1C60}"/>
              </a:ext>
            </a:extLst>
          </p:cNvPr>
          <p:cNvSpPr/>
          <p:nvPr/>
        </p:nvSpPr>
        <p:spPr>
          <a:xfrm>
            <a:off x="8949175" y="4447993"/>
            <a:ext cx="2533332" cy="319190"/>
          </a:xfrm>
          <a:prstGeom prst="rect">
            <a:avLst/>
          </a:prstGeom>
        </p:spPr>
        <p:txBody>
          <a:bodyPr wrap="square">
            <a:spAutoFit/>
          </a:bodyPr>
          <a:lstStyle/>
          <a:p>
            <a:pPr>
              <a:lnSpc>
                <a:spcPct val="150000"/>
              </a:lnSpc>
            </a:pPr>
            <a:r>
              <a:rPr lang="en-MY" sz="1100" dirty="0">
                <a:solidFill>
                  <a:schemeClr val="bg1"/>
                </a:solidFill>
                <a:latin typeface="Open Sans" panose="020B0606030504020204" pitchFamily="34" charset="0"/>
              </a:rPr>
              <a:t>https://myvic.asia</a:t>
            </a:r>
            <a:endParaRPr lang="en-US" sz="1100" dirty="0">
              <a:solidFill>
                <a:schemeClr val="bg1"/>
              </a:solidFill>
              <a:latin typeface="Open Sans" panose="020B0606030504020204" pitchFamily="34" charset="0"/>
            </a:endParaRPr>
          </a:p>
        </p:txBody>
      </p:sp>
      <p:sp>
        <p:nvSpPr>
          <p:cNvPr id="40" name="Rectangle 39">
            <a:extLst>
              <a:ext uri="{FF2B5EF4-FFF2-40B4-BE49-F238E27FC236}">
                <a16:creationId xmlns:a16="http://schemas.microsoft.com/office/drawing/2014/main" id="{29898C74-80B2-3D21-A156-CEC5D90B834E}"/>
              </a:ext>
            </a:extLst>
          </p:cNvPr>
          <p:cNvSpPr/>
          <p:nvPr/>
        </p:nvSpPr>
        <p:spPr>
          <a:xfrm>
            <a:off x="8938207" y="4864906"/>
            <a:ext cx="2533332" cy="319190"/>
          </a:xfrm>
          <a:prstGeom prst="rect">
            <a:avLst/>
          </a:prstGeom>
        </p:spPr>
        <p:txBody>
          <a:bodyPr wrap="square">
            <a:spAutoFit/>
          </a:bodyPr>
          <a:lstStyle/>
          <a:p>
            <a:pPr>
              <a:lnSpc>
                <a:spcPct val="150000"/>
              </a:lnSpc>
            </a:pPr>
            <a:r>
              <a:rPr lang="en-MY" sz="1100" dirty="0">
                <a:solidFill>
                  <a:schemeClr val="bg1"/>
                </a:solidFill>
                <a:latin typeface="Open Sans" panose="020B0606030504020204" pitchFamily="34" charset="0"/>
              </a:rPr>
              <a:t>https://t.me/vicsupportt</a:t>
            </a:r>
            <a:endParaRPr lang="en-US" sz="1100" dirty="0">
              <a:solidFill>
                <a:schemeClr val="bg1"/>
              </a:solidFill>
              <a:latin typeface="Open Sans" panose="020B0606030504020204" pitchFamily="34" charset="0"/>
            </a:endParaRPr>
          </a:p>
        </p:txBody>
      </p:sp>
      <p:sp>
        <p:nvSpPr>
          <p:cNvPr id="41" name="Rectangle 40">
            <a:extLst>
              <a:ext uri="{FF2B5EF4-FFF2-40B4-BE49-F238E27FC236}">
                <a16:creationId xmlns:a16="http://schemas.microsoft.com/office/drawing/2014/main" id="{90D7342B-410E-820F-FA5C-C31D438B9F14}"/>
              </a:ext>
            </a:extLst>
          </p:cNvPr>
          <p:cNvSpPr/>
          <p:nvPr/>
        </p:nvSpPr>
        <p:spPr>
          <a:xfrm>
            <a:off x="8938206" y="5327130"/>
            <a:ext cx="2660014" cy="319190"/>
          </a:xfrm>
          <a:prstGeom prst="rect">
            <a:avLst/>
          </a:prstGeom>
        </p:spPr>
        <p:txBody>
          <a:bodyPr wrap="square">
            <a:spAutoFit/>
          </a:bodyPr>
          <a:lstStyle/>
          <a:p>
            <a:pPr>
              <a:lnSpc>
                <a:spcPct val="150000"/>
              </a:lnSpc>
            </a:pPr>
            <a:r>
              <a:rPr lang="en-MY" sz="1100" dirty="0">
                <a:solidFill>
                  <a:schemeClr val="bg1"/>
                </a:solidFill>
                <a:latin typeface="Open Sans" panose="020B0606030504020204" pitchFamily="34" charset="0"/>
              </a:rPr>
              <a:t>digitalevents.secretariat@gmail.com</a:t>
            </a:r>
            <a:endParaRPr lang="en-US" sz="1100" dirty="0">
              <a:solidFill>
                <a:schemeClr val="bg1"/>
              </a:solidFill>
              <a:latin typeface="Open Sans" panose="020B0606030504020204" pitchFamily="34" charset="0"/>
            </a:endParaRPr>
          </a:p>
        </p:txBody>
      </p:sp>
      <p:sp>
        <p:nvSpPr>
          <p:cNvPr id="42" name="Rectangle 41">
            <a:extLst>
              <a:ext uri="{FF2B5EF4-FFF2-40B4-BE49-F238E27FC236}">
                <a16:creationId xmlns:a16="http://schemas.microsoft.com/office/drawing/2014/main" id="{B90082C5-FFE0-FA20-A7F1-E74FC581C984}"/>
              </a:ext>
            </a:extLst>
          </p:cNvPr>
          <p:cNvSpPr/>
          <p:nvPr/>
        </p:nvSpPr>
        <p:spPr>
          <a:xfrm>
            <a:off x="8959741" y="5744043"/>
            <a:ext cx="2660014" cy="319190"/>
          </a:xfrm>
          <a:prstGeom prst="rect">
            <a:avLst/>
          </a:prstGeom>
        </p:spPr>
        <p:txBody>
          <a:bodyPr wrap="square">
            <a:spAutoFit/>
          </a:bodyPr>
          <a:lstStyle/>
          <a:p>
            <a:pPr>
              <a:lnSpc>
                <a:spcPct val="150000"/>
              </a:lnSpc>
            </a:pPr>
            <a:r>
              <a:rPr lang="en-MY" sz="1100" dirty="0">
                <a:solidFill>
                  <a:schemeClr val="bg1"/>
                </a:solidFill>
                <a:latin typeface="Open Sans" panose="020B0606030504020204" pitchFamily="34" charset="0"/>
              </a:rPr>
              <a:t>https://registro.myvic.asia</a:t>
            </a:r>
            <a:endParaRPr lang="en-US" sz="1100" dirty="0">
              <a:solidFill>
                <a:schemeClr val="bg1"/>
              </a:solidFill>
              <a:latin typeface="Open Sans" panose="020B0606030504020204" pitchFamily="34" charset="0"/>
            </a:endParaRPr>
          </a:p>
        </p:txBody>
      </p:sp>
      <p:pic>
        <p:nvPicPr>
          <p:cNvPr id="44" name="Picture 43" descr="A picture containing text, gambling house&#10;&#10;Description automatically generated">
            <a:extLst>
              <a:ext uri="{FF2B5EF4-FFF2-40B4-BE49-F238E27FC236}">
                <a16:creationId xmlns:a16="http://schemas.microsoft.com/office/drawing/2014/main" id="{8982F229-18CB-BBB5-EC1B-72DEEE67E7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4" name="Picture 3" descr="Text&#10;&#10;Description automatically generated with medium confidence">
            <a:extLst>
              <a:ext uri="{FF2B5EF4-FFF2-40B4-BE49-F238E27FC236}">
                <a16:creationId xmlns:a16="http://schemas.microsoft.com/office/drawing/2014/main" id="{A2F6FA99-89B1-16DF-E6CB-3678B409051B}"/>
              </a:ext>
            </a:extLst>
          </p:cNvPr>
          <p:cNvPicPr>
            <a:picLocks noChangeAspect="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118712" y="6222818"/>
            <a:ext cx="1126003" cy="409740"/>
          </a:xfrm>
          <a:prstGeom prst="rect">
            <a:avLst/>
          </a:prstGeom>
        </p:spPr>
      </p:pic>
      <p:sp>
        <p:nvSpPr>
          <p:cNvPr id="5" name="Rectangle 4">
            <a:extLst>
              <a:ext uri="{FF2B5EF4-FFF2-40B4-BE49-F238E27FC236}">
                <a16:creationId xmlns:a16="http://schemas.microsoft.com/office/drawing/2014/main" id="{4C76AE0E-F427-032C-1A37-D239D6C36068}"/>
              </a:ext>
            </a:extLst>
          </p:cNvPr>
          <p:cNvSpPr/>
          <p:nvPr/>
        </p:nvSpPr>
        <p:spPr>
          <a:xfrm>
            <a:off x="4080943" y="5885698"/>
            <a:ext cx="2533332" cy="319190"/>
          </a:xfrm>
          <a:prstGeom prst="rect">
            <a:avLst/>
          </a:prstGeom>
        </p:spPr>
        <p:txBody>
          <a:bodyPr wrap="square">
            <a:spAutoFit/>
          </a:bodyPr>
          <a:lstStyle/>
          <a:p>
            <a:pPr>
              <a:lnSpc>
                <a:spcPct val="150000"/>
              </a:lnSpc>
            </a:pPr>
            <a:r>
              <a:rPr lang="en-MY" sz="1100" dirty="0">
                <a:solidFill>
                  <a:schemeClr val="bg1"/>
                </a:solidFill>
                <a:latin typeface="Open Sans" panose="020B0606030504020204" pitchFamily="34" charset="0"/>
              </a:rPr>
              <a:t>Powered By:</a:t>
            </a:r>
            <a:endParaRPr lang="en-US" sz="1100" dirty="0">
              <a:solidFill>
                <a:schemeClr val="bg1"/>
              </a:solidFill>
              <a:latin typeface="Open Sans" panose="020B0606030504020204" pitchFamily="34" charset="0"/>
            </a:endParaRPr>
          </a:p>
        </p:txBody>
      </p:sp>
      <p:sp>
        <p:nvSpPr>
          <p:cNvPr id="3" name="TextBox 2">
            <a:extLst>
              <a:ext uri="{FF2B5EF4-FFF2-40B4-BE49-F238E27FC236}">
                <a16:creationId xmlns:a16="http://schemas.microsoft.com/office/drawing/2014/main" id="{9AF12AAF-D76D-DEF6-79E7-2DF919C908D2}"/>
              </a:ext>
            </a:extLst>
          </p:cNvPr>
          <p:cNvSpPr txBox="1"/>
          <p:nvPr/>
        </p:nvSpPr>
        <p:spPr>
          <a:xfrm>
            <a:off x="9673337" y="6256228"/>
            <a:ext cx="2184046" cy="246221"/>
          </a:xfrm>
          <a:prstGeom prst="rect">
            <a:avLst/>
          </a:prstGeom>
          <a:noFill/>
        </p:spPr>
        <p:txBody>
          <a:bodyPr wrap="square">
            <a:spAutoFit/>
          </a:bodyPr>
          <a:lstStyle/>
          <a:p>
            <a:r>
              <a:rPr lang="en-MY" sz="1000" dirty="0">
                <a:solidFill>
                  <a:schemeClr val="bg1"/>
                </a:solidFill>
                <a:hlinkClick r:id="rId15">
                  <a:extLst>
                    <a:ext uri="{A12FA001-AC4F-418D-AE19-62706E023703}">
                      <ahyp:hlinkClr xmlns:ahyp="http://schemas.microsoft.com/office/drawing/2018/hyperlinkcolor" val="tx"/>
                    </a:ext>
                  </a:extLst>
                </a:hlinkClick>
              </a:rPr>
              <a:t>https://myvic.asia/tutorial-registro/</a:t>
            </a:r>
            <a:endParaRPr lang="en-MY" sz="1000" dirty="0">
              <a:solidFill>
                <a:schemeClr val="bg1"/>
              </a:solidFill>
            </a:endParaRPr>
          </a:p>
        </p:txBody>
      </p:sp>
      <p:sp>
        <p:nvSpPr>
          <p:cNvPr id="12" name="TextBox 11">
            <a:extLst>
              <a:ext uri="{FF2B5EF4-FFF2-40B4-BE49-F238E27FC236}">
                <a16:creationId xmlns:a16="http://schemas.microsoft.com/office/drawing/2014/main" id="{684B674A-9D39-DB92-C9D2-6E157894EC2C}"/>
              </a:ext>
            </a:extLst>
          </p:cNvPr>
          <p:cNvSpPr txBox="1"/>
          <p:nvPr/>
        </p:nvSpPr>
        <p:spPr>
          <a:xfrm>
            <a:off x="7109521" y="6266477"/>
            <a:ext cx="2653268" cy="246221"/>
          </a:xfrm>
          <a:prstGeom prst="rect">
            <a:avLst/>
          </a:prstGeom>
          <a:noFill/>
        </p:spPr>
        <p:txBody>
          <a:bodyPr wrap="square" rtlCol="0">
            <a:spAutoFit/>
          </a:bodyPr>
          <a:lstStyle/>
          <a:p>
            <a:pPr algn="r"/>
            <a:r>
              <a:rPr lang="en-US" sz="1000" b="1" dirty="0" err="1">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Registro</a:t>
            </a:r>
            <a:r>
              <a:rPr lang="en-US" sz="1000"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 TUTORIAL</a:t>
            </a:r>
            <a:endParaRPr lang="en-US" sz="1000"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spTree>
    <p:extLst>
      <p:ext uri="{BB962C8B-B14F-4D97-AF65-F5344CB8AC3E}">
        <p14:creationId xmlns:p14="http://schemas.microsoft.com/office/powerpoint/2010/main" val="15323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up)">
                                      <p:cBhvr>
                                        <p:cTn id="15" dur="500"/>
                                        <p:tgtEl>
                                          <p:spTgt spid="9">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Effect transition="in" filter="wipe(up)">
                                      <p:cBhvr>
                                        <p:cTn id="23" dur="500"/>
                                        <p:tgtEl>
                                          <p:spTgt spid="39">
                                            <p:txEl>
                                              <p:pRg st="0" end="0"/>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wipe(up)">
                                      <p:cBhvr>
                                        <p:cTn id="27" dur="500"/>
                                        <p:tgtEl>
                                          <p:spTgt spid="40">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1">
                                            <p:txEl>
                                              <p:pRg st="0" end="0"/>
                                            </p:txEl>
                                          </p:spTgt>
                                        </p:tgtEl>
                                        <p:attrNameLst>
                                          <p:attrName>style.visibility</p:attrName>
                                        </p:attrNameLst>
                                      </p:cBhvr>
                                      <p:to>
                                        <p:strVal val="visible"/>
                                      </p:to>
                                    </p:set>
                                    <p:animEffect transition="in" filter="wipe(up)">
                                      <p:cBhvr>
                                        <p:cTn id="31" dur="500"/>
                                        <p:tgtEl>
                                          <p:spTgt spid="41">
                                            <p:txEl>
                                              <p:pRg st="0" end="0"/>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42">
                                            <p:txEl>
                                              <p:pRg st="0" end="0"/>
                                            </p:txEl>
                                          </p:spTgt>
                                        </p:tgtEl>
                                        <p:attrNameLst>
                                          <p:attrName>style.visibility</p:attrName>
                                        </p:attrNameLst>
                                      </p:cBhvr>
                                      <p:to>
                                        <p:strVal val="visible"/>
                                      </p:to>
                                    </p:set>
                                    <p:animEffect transition="in" filter="wipe(up)">
                                      <p:cBhvr>
                                        <p:cTn id="35" dur="500"/>
                                        <p:tgtEl>
                                          <p:spTgt spid="42">
                                            <p:txEl>
                                              <p:pRg st="0" end="0"/>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wipe(up)">
                                      <p:cBhvr>
                                        <p:cTn id="3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A94559-A8BF-4EC9-C8C5-B5C8ED891C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027" r="19027"/>
          <a:stretch/>
        </p:blipFill>
        <p:spPr/>
      </p:pic>
      <p:sp>
        <p:nvSpPr>
          <p:cNvPr id="27" name="TextBox 26">
            <a:extLst>
              <a:ext uri="{FF2B5EF4-FFF2-40B4-BE49-F238E27FC236}">
                <a16:creationId xmlns:a16="http://schemas.microsoft.com/office/drawing/2014/main" id="{BEEE3FC8-7B2C-4ABD-B92B-1EE1D6769FB1}"/>
              </a:ext>
            </a:extLst>
          </p:cNvPr>
          <p:cNvSpPr txBox="1"/>
          <p:nvPr/>
        </p:nvSpPr>
        <p:spPr>
          <a:xfrm>
            <a:off x="902301" y="2105561"/>
            <a:ext cx="44414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Junior Scientist</a:t>
            </a:r>
          </a:p>
          <a:p>
            <a:r>
              <a:rPr lang="en-US" sz="4000" b="1" dirty="0">
                <a:solidFill>
                  <a:schemeClr val="accent3"/>
                </a:solidFill>
                <a:latin typeface="Montserrat SemiBold" panose="00000700000000000000" pitchFamily="2" charset="0"/>
              </a:rPr>
              <a:t>Category</a:t>
            </a: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972" y="4717883"/>
            <a:ext cx="578028" cy="1148920"/>
          </a:xfrm>
          <a:prstGeom prst="rect">
            <a:avLst/>
          </a:prstGeom>
        </p:spPr>
      </p:pic>
      <p:sp>
        <p:nvSpPr>
          <p:cNvPr id="4" name="Rectangle 3">
            <a:extLst>
              <a:ext uri="{FF2B5EF4-FFF2-40B4-BE49-F238E27FC236}">
                <a16:creationId xmlns:a16="http://schemas.microsoft.com/office/drawing/2014/main" id="{57136F69-4FC3-4495-9714-73D26EA6A7AB}"/>
              </a:ext>
            </a:extLst>
          </p:cNvPr>
          <p:cNvSpPr/>
          <p:nvPr/>
        </p:nvSpPr>
        <p:spPr>
          <a:xfrm>
            <a:off x="6569074" y="4432301"/>
            <a:ext cx="3819526" cy="1324660"/>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47283752-3EE4-44B7-B8C8-36CE05649A0F}"/>
              </a:ext>
            </a:extLst>
          </p:cNvPr>
          <p:cNvSpPr/>
          <p:nvPr/>
        </p:nvSpPr>
        <p:spPr>
          <a:xfrm>
            <a:off x="970580" y="3641088"/>
            <a:ext cx="4109420" cy="1335687"/>
          </a:xfrm>
          <a:prstGeom prst="rect">
            <a:avLst/>
          </a:prstGeom>
        </p:spPr>
        <p:txBody>
          <a:bodyPr wrap="square">
            <a:spAutoFit/>
          </a:bodyPr>
          <a:lstStyle/>
          <a:p>
            <a:pPr algn="just">
              <a:lnSpc>
                <a:spcPct val="150000"/>
              </a:lnSpc>
            </a:pPr>
            <a:r>
              <a:rPr lang="en-US" sz="1100" dirty="0">
                <a:solidFill>
                  <a:schemeClr val="bg1">
                    <a:lumMod val="95000"/>
                  </a:schemeClr>
                </a:solidFill>
                <a:latin typeface="Open Sans" panose="020B0606030504020204" pitchFamily="34" charset="0"/>
              </a:rPr>
              <a:t>Open to Primary Schools Students (7 years to 12 years) from Malaysia and international students. </a:t>
            </a:r>
            <a:r>
              <a:rPr lang="en-US" sz="1100" b="1" u="sng" dirty="0">
                <a:solidFill>
                  <a:schemeClr val="bg1">
                    <a:lumMod val="95000"/>
                  </a:schemeClr>
                </a:solidFill>
                <a:latin typeface="Open Sans" panose="020B0606030504020204" pitchFamily="34" charset="0"/>
              </a:rPr>
              <a:t>School Authorization Letter is MANDATORY.</a:t>
            </a:r>
          </a:p>
          <a:p>
            <a:pPr>
              <a:lnSpc>
                <a:spcPct val="150000"/>
              </a:lnSpc>
            </a:pPr>
            <a:endParaRPr lang="en-US" sz="1100" dirty="0">
              <a:solidFill>
                <a:schemeClr val="bg1">
                  <a:lumMod val="95000"/>
                </a:schemeClr>
              </a:solidFill>
              <a:latin typeface="Open Sans" panose="020B0606030504020204" pitchFamily="34" charset="0"/>
            </a:endParaRPr>
          </a:p>
          <a:p>
            <a:pPr algn="just">
              <a:lnSpc>
                <a:spcPct val="150000"/>
              </a:lnSpc>
            </a:pPr>
            <a:endParaRPr lang="en-US" sz="1100" dirty="0">
              <a:solidFill>
                <a:schemeClr val="bg1">
                  <a:lumMod val="95000"/>
                </a:schemeClr>
              </a:solidFill>
              <a:latin typeface="DauphinPlain"/>
            </a:endParaRPr>
          </a:p>
        </p:txBody>
      </p:sp>
      <p:sp>
        <p:nvSpPr>
          <p:cNvPr id="32" name="Rectangle 31">
            <a:extLst>
              <a:ext uri="{FF2B5EF4-FFF2-40B4-BE49-F238E27FC236}">
                <a16:creationId xmlns:a16="http://schemas.microsoft.com/office/drawing/2014/main" id="{4A9426F7-546B-415C-A9E7-2C81E38A5414}"/>
              </a:ext>
            </a:extLst>
          </p:cNvPr>
          <p:cNvSpPr/>
          <p:nvPr/>
        </p:nvSpPr>
        <p:spPr>
          <a:xfrm>
            <a:off x="970580" y="4626068"/>
            <a:ext cx="3819525" cy="1081578"/>
          </a:xfrm>
          <a:prstGeom prst="rect">
            <a:avLst/>
          </a:prstGeom>
        </p:spPr>
        <p:txBody>
          <a:bodyPr wrap="square">
            <a:spAutoFit/>
          </a:bodyPr>
          <a:lstStyle/>
          <a:p>
            <a:pPr>
              <a:lnSpc>
                <a:spcPct val="150000"/>
              </a:lnSpc>
            </a:pPr>
            <a:r>
              <a:rPr lang="en-US" sz="1100" b="1" i="1" dirty="0">
                <a:solidFill>
                  <a:schemeClr val="bg1">
                    <a:lumMod val="95000"/>
                  </a:schemeClr>
                </a:solidFill>
                <a:latin typeface="Open Sans" panose="020B0606030504020204" pitchFamily="34" charset="0"/>
              </a:rPr>
              <a:t>Awards:</a:t>
            </a:r>
          </a:p>
          <a:p>
            <a:pPr>
              <a:lnSpc>
                <a:spcPct val="150000"/>
              </a:lnSpc>
            </a:pPr>
            <a:r>
              <a:rPr lang="en-US" sz="1100" i="1" dirty="0">
                <a:solidFill>
                  <a:schemeClr val="bg1">
                    <a:lumMod val="95000"/>
                  </a:schemeClr>
                </a:solidFill>
                <a:latin typeface="Open Sans" panose="020B0606030504020204" pitchFamily="34" charset="0"/>
              </a:rPr>
              <a:t>Diamond Award</a:t>
            </a:r>
          </a:p>
          <a:p>
            <a:pPr>
              <a:lnSpc>
                <a:spcPct val="150000"/>
              </a:lnSpc>
            </a:pPr>
            <a:r>
              <a:rPr lang="en-US" sz="1100" i="1" dirty="0">
                <a:solidFill>
                  <a:schemeClr val="bg1">
                    <a:lumMod val="95000"/>
                  </a:schemeClr>
                </a:solidFill>
                <a:latin typeface="Open Sans" panose="020B0606030504020204" pitchFamily="34" charset="0"/>
              </a:rPr>
              <a:t>No Medal provided</a:t>
            </a:r>
          </a:p>
          <a:p>
            <a:pPr>
              <a:lnSpc>
                <a:spcPct val="150000"/>
              </a:lnSpc>
            </a:pPr>
            <a:r>
              <a:rPr lang="en-US" sz="1100" i="1" dirty="0">
                <a:solidFill>
                  <a:schemeClr val="bg1">
                    <a:lumMod val="95000"/>
                  </a:schemeClr>
                </a:solidFill>
                <a:latin typeface="Open Sans" panose="020B0606030504020204" pitchFamily="34" charset="0"/>
              </a:rPr>
              <a:t>e-certificate</a:t>
            </a:r>
            <a:endParaRPr lang="en-US" sz="1100" i="1" dirty="0">
              <a:solidFill>
                <a:schemeClr val="bg1">
                  <a:lumMod val="95000"/>
                </a:schemeClr>
              </a:solidFill>
              <a:latin typeface="DauphinPlain"/>
            </a:endParaRPr>
          </a:p>
        </p:txBody>
      </p:sp>
      <p:sp>
        <p:nvSpPr>
          <p:cNvPr id="33" name="Rectangle 32">
            <a:extLst>
              <a:ext uri="{FF2B5EF4-FFF2-40B4-BE49-F238E27FC236}">
                <a16:creationId xmlns:a16="http://schemas.microsoft.com/office/drawing/2014/main" id="{801BB445-F7B2-4544-8D30-C6744FE9578E}"/>
              </a:ext>
            </a:extLst>
          </p:cNvPr>
          <p:cNvSpPr/>
          <p:nvPr/>
        </p:nvSpPr>
        <p:spPr>
          <a:xfrm>
            <a:off x="6869047" y="4962027"/>
            <a:ext cx="3219579" cy="827855"/>
          </a:xfrm>
          <a:prstGeom prst="rect">
            <a:avLst/>
          </a:prstGeom>
        </p:spPr>
        <p:txBody>
          <a:bodyPr wrap="square">
            <a:spAutoFit/>
          </a:bodyPr>
          <a:lstStyle/>
          <a:p>
            <a:pPr algn="ctr">
              <a:lnSpc>
                <a:spcPct val="150000"/>
              </a:lnSpc>
            </a:pPr>
            <a:r>
              <a:rPr lang="en-US" sz="1100" dirty="0">
                <a:solidFill>
                  <a:schemeClr val="bg1">
                    <a:lumMod val="95000"/>
                  </a:schemeClr>
                </a:solidFill>
                <a:latin typeface="DauphinPlain"/>
              </a:rPr>
              <a:t>FREE (No FEE) – PAJSK Provided</a:t>
            </a:r>
          </a:p>
          <a:p>
            <a:pPr algn="ctr">
              <a:lnSpc>
                <a:spcPct val="150000"/>
              </a:lnSpc>
            </a:pPr>
            <a:r>
              <a:rPr lang="en-US" sz="1100" dirty="0">
                <a:solidFill>
                  <a:schemeClr val="bg1">
                    <a:lumMod val="95000"/>
                  </a:schemeClr>
                </a:solidFill>
                <a:latin typeface="DauphinPlain"/>
              </a:rPr>
              <a:t>e-certificate provided. Medal can be purchased at the end of the event.</a:t>
            </a:r>
          </a:p>
        </p:txBody>
      </p:sp>
      <p:sp>
        <p:nvSpPr>
          <p:cNvPr id="34" name="TextBox 33">
            <a:extLst>
              <a:ext uri="{FF2B5EF4-FFF2-40B4-BE49-F238E27FC236}">
                <a16:creationId xmlns:a16="http://schemas.microsoft.com/office/drawing/2014/main" id="{856CD2C2-C7CE-4555-BAC1-0AE1BFEBA396}"/>
              </a:ext>
            </a:extLst>
          </p:cNvPr>
          <p:cNvSpPr txBox="1"/>
          <p:nvPr/>
        </p:nvSpPr>
        <p:spPr>
          <a:xfrm>
            <a:off x="7260674" y="4683253"/>
            <a:ext cx="2436323" cy="307777"/>
          </a:xfrm>
          <a:prstGeom prst="rect">
            <a:avLst/>
          </a:prstGeom>
          <a:noFill/>
        </p:spPr>
        <p:txBody>
          <a:bodyPr wrap="square" rtlCol="0">
            <a:spAutoFit/>
          </a:bodyPr>
          <a:lstStyle/>
          <a:p>
            <a:pPr algn="ctr"/>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Junior Scientist (JS)</a:t>
            </a:r>
            <a:endParaRPr lang="id-ID" sz="16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1FD502-8894-9DA2-848F-A32E21C589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4C474E2-EE3C-C94E-8D6A-B6FB4B92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6" name="Graphic 5" descr="Apple with solid fill">
            <a:extLst>
              <a:ext uri="{FF2B5EF4-FFF2-40B4-BE49-F238E27FC236}">
                <a16:creationId xmlns:a16="http://schemas.microsoft.com/office/drawing/2014/main" id="{F5F9B54B-5D53-CE48-AC0D-2742617DFE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4946396"/>
            <a:ext cx="215628" cy="215628"/>
          </a:xfrm>
          <a:prstGeom prst="rect">
            <a:avLst/>
          </a:prstGeom>
        </p:spPr>
      </p:pic>
      <p:pic>
        <p:nvPicPr>
          <p:cNvPr id="8" name="Graphic 7" descr="Apple with solid fill">
            <a:extLst>
              <a:ext uri="{FF2B5EF4-FFF2-40B4-BE49-F238E27FC236}">
                <a16:creationId xmlns:a16="http://schemas.microsoft.com/office/drawing/2014/main" id="{21443F42-4275-C075-AC9C-08F44D6EC3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188863"/>
            <a:ext cx="215628" cy="215628"/>
          </a:xfrm>
          <a:prstGeom prst="rect">
            <a:avLst/>
          </a:prstGeom>
        </p:spPr>
      </p:pic>
      <p:pic>
        <p:nvPicPr>
          <p:cNvPr id="9" name="Graphic 8" descr="Apple with solid fill">
            <a:extLst>
              <a:ext uri="{FF2B5EF4-FFF2-40B4-BE49-F238E27FC236}">
                <a16:creationId xmlns:a16="http://schemas.microsoft.com/office/drawing/2014/main" id="{22DE6C79-33A8-A6DC-EDC1-736276A885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436501"/>
            <a:ext cx="215628" cy="215628"/>
          </a:xfrm>
          <a:prstGeom prst="rect">
            <a:avLst/>
          </a:prstGeom>
        </p:spPr>
      </p:pic>
    </p:spTree>
    <p:extLst>
      <p:ext uri="{BB962C8B-B14F-4D97-AF65-F5344CB8AC3E}">
        <p14:creationId xmlns:p14="http://schemas.microsoft.com/office/powerpoint/2010/main" val="14664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a:off x="949479" y="1088114"/>
            <a:ext cx="5460846" cy="1938992"/>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School </a:t>
            </a:r>
            <a:r>
              <a:rPr lang="en-US" sz="4000" b="1" dirty="0">
                <a:solidFill>
                  <a:schemeClr val="accent3"/>
                </a:solidFill>
                <a:latin typeface="Montserrat SemiBold" panose="00000700000000000000" pitchFamily="2" charset="0"/>
              </a:rPr>
              <a:t>Authorization Letter</a:t>
            </a:r>
          </a:p>
        </p:txBody>
      </p:sp>
      <p:sp>
        <p:nvSpPr>
          <p:cNvPr id="34" name="Rectangle 33">
            <a:extLst>
              <a:ext uri="{FF2B5EF4-FFF2-40B4-BE49-F238E27FC236}">
                <a16:creationId xmlns:a16="http://schemas.microsoft.com/office/drawing/2014/main" id="{6ECE0697-EABF-4F95-9D9E-604CDB76DEF8}"/>
              </a:ext>
            </a:extLst>
          </p:cNvPr>
          <p:cNvSpPr/>
          <p:nvPr/>
        </p:nvSpPr>
        <p:spPr>
          <a:xfrm>
            <a:off x="1676400" y="3087658"/>
            <a:ext cx="3653076" cy="573106"/>
          </a:xfrm>
          <a:prstGeom prst="rect">
            <a:avLst/>
          </a:prstGeom>
        </p:spPr>
        <p:txBody>
          <a:bodyPr wrap="square">
            <a:spAutoFit/>
          </a:bodyPr>
          <a:lstStyle/>
          <a:p>
            <a:pPr>
              <a:lnSpc>
                <a:spcPct val="150000"/>
              </a:lnSpc>
            </a:pPr>
            <a:r>
              <a:rPr lang="en-US" sz="1100" b="1" dirty="0">
                <a:solidFill>
                  <a:schemeClr val="bg1">
                    <a:lumMod val="95000"/>
                  </a:schemeClr>
                </a:solidFill>
                <a:latin typeface="Open Sans" panose="020B0606030504020204" pitchFamily="34" charset="0"/>
              </a:rPr>
              <a:t>Generate School Authorization Letter Template </a:t>
            </a:r>
            <a:r>
              <a:rPr lang="en-US" sz="1100" b="1" dirty="0">
                <a:solidFill>
                  <a:schemeClr val="bg1"/>
                </a:solidFill>
                <a:latin typeface="Open Sans" panose="020B0606030504020204" pitchFamily="34" charset="0"/>
                <a:hlinkClick r:id="rId2">
                  <a:extLst>
                    <a:ext uri="{A12FA001-AC4F-418D-AE19-62706E023703}">
                      <ahyp:hlinkClr xmlns:ahyp="http://schemas.microsoft.com/office/drawing/2018/hyperlinkcolor" val="tx"/>
                    </a:ext>
                  </a:extLst>
                </a:hlinkClick>
              </a:rPr>
              <a:t>View Tutorial</a:t>
            </a:r>
            <a:endParaRPr lang="en-US" sz="1100" b="1" dirty="0">
              <a:solidFill>
                <a:schemeClr val="bg1"/>
              </a:solidFill>
              <a:latin typeface="Open Sans" panose="020B0606030504020204" pitchFamily="34" charset="0"/>
            </a:endParaRPr>
          </a:p>
        </p:txBody>
      </p:sp>
      <p:sp>
        <p:nvSpPr>
          <p:cNvPr id="35" name="TextBox 34">
            <a:extLst>
              <a:ext uri="{FF2B5EF4-FFF2-40B4-BE49-F238E27FC236}">
                <a16:creationId xmlns:a16="http://schemas.microsoft.com/office/drawing/2014/main" id="{61AC5496-93F8-4E89-BD80-F3516B1767B3}"/>
              </a:ext>
            </a:extLst>
          </p:cNvPr>
          <p:cNvSpPr txBox="1"/>
          <p:nvPr/>
        </p:nvSpPr>
        <p:spPr>
          <a:xfrm>
            <a:off x="957943" y="3062363"/>
            <a:ext cx="574431" cy="523220"/>
          </a:xfrm>
          <a:prstGeom prst="rect">
            <a:avLst/>
          </a:prstGeom>
          <a:noFill/>
        </p:spPr>
        <p:txBody>
          <a:bodyPr wrap="square" rtlCol="0">
            <a:spAutoFit/>
          </a:bodyPr>
          <a:lstStyle>
            <a:defPPr>
              <a:defRPr lang="en-US"/>
            </a:defPPr>
            <a:lvl1pPr>
              <a:defRPr sz="2800" b="1">
                <a:solidFill>
                  <a:schemeClr val="accent3"/>
                </a:solidFill>
                <a:latin typeface="Montserrat Alternates" panose="00000500000000000000" pitchFamily="2" charset="0"/>
                <a:ea typeface="Open Sans" panose="020B0606030504020204" pitchFamily="34" charset="0"/>
                <a:cs typeface="Open Sans" panose="020B0606030504020204" pitchFamily="34" charset="0"/>
              </a:defRPr>
            </a:lvl1pPr>
          </a:lstStyle>
          <a:p>
            <a:r>
              <a:rPr lang="en-US" dirty="0">
                <a:latin typeface="Montserrat SemiBold" panose="00000700000000000000" pitchFamily="2" charset="0"/>
              </a:rPr>
              <a:t>01</a:t>
            </a:r>
            <a:endParaRPr lang="id-ID" dirty="0">
              <a:latin typeface="Montserrat SemiBold" panose="00000700000000000000" pitchFamily="2" charset="0"/>
            </a:endParaRPr>
          </a:p>
        </p:txBody>
      </p:sp>
      <p:sp>
        <p:nvSpPr>
          <p:cNvPr id="37" name="Rectangle 36">
            <a:extLst>
              <a:ext uri="{FF2B5EF4-FFF2-40B4-BE49-F238E27FC236}">
                <a16:creationId xmlns:a16="http://schemas.microsoft.com/office/drawing/2014/main" id="{A8542937-A0BE-4267-9704-227D7AFB0708}"/>
              </a:ext>
            </a:extLst>
          </p:cNvPr>
          <p:cNvSpPr/>
          <p:nvPr/>
        </p:nvSpPr>
        <p:spPr>
          <a:xfrm>
            <a:off x="1676400" y="3883148"/>
            <a:ext cx="3653076" cy="827662"/>
          </a:xfrm>
          <a:prstGeom prst="rect">
            <a:avLst/>
          </a:prstGeom>
        </p:spPr>
        <p:txBody>
          <a:bodyPr wrap="square">
            <a:spAutoFit/>
          </a:bodyPr>
          <a:lstStyle/>
          <a:p>
            <a:pPr algn="just">
              <a:lnSpc>
                <a:spcPct val="150000"/>
              </a:lnSpc>
            </a:pPr>
            <a:r>
              <a:rPr lang="en-MY" sz="1100" b="1" dirty="0">
                <a:solidFill>
                  <a:schemeClr val="bg1">
                    <a:lumMod val="95000"/>
                  </a:schemeClr>
                </a:solidFill>
                <a:latin typeface="Open Sans" panose="020B0606030504020204" pitchFamily="34" charset="0"/>
              </a:rPr>
              <a:t>Please attached the letter with the school’s official letterhead and obtain the signature as well as the official stamp.</a:t>
            </a:r>
            <a:endParaRPr lang="en-US" sz="1100" dirty="0">
              <a:solidFill>
                <a:schemeClr val="bg1">
                  <a:lumMod val="95000"/>
                </a:schemeClr>
              </a:solidFill>
              <a:latin typeface="DauphinPlain"/>
            </a:endParaRPr>
          </a:p>
        </p:txBody>
      </p:sp>
      <p:sp>
        <p:nvSpPr>
          <p:cNvPr id="38" name="TextBox 37">
            <a:extLst>
              <a:ext uri="{FF2B5EF4-FFF2-40B4-BE49-F238E27FC236}">
                <a16:creationId xmlns:a16="http://schemas.microsoft.com/office/drawing/2014/main" id="{1109F250-4CDB-4496-87BC-0642C818384B}"/>
              </a:ext>
            </a:extLst>
          </p:cNvPr>
          <p:cNvSpPr txBox="1"/>
          <p:nvPr/>
        </p:nvSpPr>
        <p:spPr>
          <a:xfrm>
            <a:off x="957943" y="3857853"/>
            <a:ext cx="718457" cy="523220"/>
          </a:xfrm>
          <a:prstGeom prst="rect">
            <a:avLst/>
          </a:prstGeom>
          <a:noFill/>
        </p:spPr>
        <p:txBody>
          <a:bodyPr wrap="square" rtlCol="0">
            <a:spAutoFit/>
          </a:bodyPr>
          <a:lstStyle>
            <a:defPPr>
              <a:defRPr lang="en-US"/>
            </a:defPPr>
            <a:lvl1pPr>
              <a:defRPr sz="2800" b="1">
                <a:solidFill>
                  <a:schemeClr val="accent3"/>
                </a:solidFill>
                <a:latin typeface="Montserrat Alternates" panose="00000500000000000000" pitchFamily="2" charset="0"/>
                <a:ea typeface="Open Sans" panose="020B0606030504020204" pitchFamily="34" charset="0"/>
                <a:cs typeface="Open Sans" panose="020B0606030504020204" pitchFamily="34" charset="0"/>
              </a:defRPr>
            </a:lvl1pPr>
          </a:lstStyle>
          <a:p>
            <a:r>
              <a:rPr lang="en-US" dirty="0">
                <a:latin typeface="Montserrat SemiBold" panose="00000700000000000000" pitchFamily="2" charset="0"/>
              </a:rPr>
              <a:t>02</a:t>
            </a:r>
            <a:endParaRPr lang="id-ID" dirty="0">
              <a:latin typeface="Montserrat SemiBold" panose="00000700000000000000" pitchFamily="2" charset="0"/>
            </a:endParaRPr>
          </a:p>
        </p:txBody>
      </p:sp>
      <p:cxnSp>
        <p:nvCxnSpPr>
          <p:cNvPr id="44" name="Straight Arrow Connector 43">
            <a:extLst>
              <a:ext uri="{FF2B5EF4-FFF2-40B4-BE49-F238E27FC236}">
                <a16:creationId xmlns:a16="http://schemas.microsoft.com/office/drawing/2014/main" id="{5DC092CB-3815-42B6-8F7F-19DD9FF733A1}"/>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B20E244B-957E-4F49-A88E-62C39FE6F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11444456" y="2163527"/>
            <a:ext cx="764635" cy="1519831"/>
          </a:xfrm>
          <a:prstGeom prst="rect">
            <a:avLst/>
          </a:prstGeom>
        </p:spPr>
      </p:pic>
      <p:pic>
        <p:nvPicPr>
          <p:cNvPr id="7" name="Picture Placeholder 6" descr="Text&#10;&#10;Description automatically generated">
            <a:extLst>
              <a:ext uri="{FF2B5EF4-FFF2-40B4-BE49-F238E27FC236}">
                <a16:creationId xmlns:a16="http://schemas.microsoft.com/office/drawing/2014/main" id="{5C4F5BC4-774E-D7E0-D2BC-6AA082A6460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8235" b="18235"/>
          <a:stretch>
            <a:fillRect/>
          </a:stretch>
        </p:blipFill>
        <p:spPr/>
      </p:pic>
      <p:sp>
        <p:nvSpPr>
          <p:cNvPr id="2" name="TextBox 1">
            <a:extLst>
              <a:ext uri="{FF2B5EF4-FFF2-40B4-BE49-F238E27FC236}">
                <a16:creationId xmlns:a16="http://schemas.microsoft.com/office/drawing/2014/main" id="{E187D0A9-012A-A15A-CB66-A172D39F75FD}"/>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4" name="TextBox 3">
            <a:extLst>
              <a:ext uri="{FF2B5EF4-FFF2-40B4-BE49-F238E27FC236}">
                <a16:creationId xmlns:a16="http://schemas.microsoft.com/office/drawing/2014/main" id="{C1EB9BB5-8A5A-E7F8-E3A5-36F90C8ADDE2}"/>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0B34B906-28C0-9638-8391-4D42BC8C4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8" name="Rectangle 7">
            <a:extLst>
              <a:ext uri="{FF2B5EF4-FFF2-40B4-BE49-F238E27FC236}">
                <a16:creationId xmlns:a16="http://schemas.microsoft.com/office/drawing/2014/main" id="{8B59CCE2-4C5E-3A6D-3F34-787E1494F59E}"/>
              </a:ext>
            </a:extLst>
          </p:cNvPr>
          <p:cNvSpPr/>
          <p:nvPr/>
        </p:nvSpPr>
        <p:spPr>
          <a:xfrm>
            <a:off x="1667936" y="4761400"/>
            <a:ext cx="3653076" cy="573940"/>
          </a:xfrm>
          <a:prstGeom prst="rect">
            <a:avLst/>
          </a:prstGeom>
        </p:spPr>
        <p:txBody>
          <a:bodyPr wrap="square">
            <a:spAutoFit/>
          </a:bodyPr>
          <a:lstStyle/>
          <a:p>
            <a:pPr>
              <a:lnSpc>
                <a:spcPct val="150000"/>
              </a:lnSpc>
            </a:pPr>
            <a:r>
              <a:rPr lang="en-MY" sz="1100" b="1" dirty="0">
                <a:solidFill>
                  <a:schemeClr val="bg1">
                    <a:lumMod val="95000"/>
                  </a:schemeClr>
                </a:solidFill>
                <a:latin typeface="Open Sans" panose="020B0606030504020204" pitchFamily="34" charset="0"/>
              </a:rPr>
              <a:t>Upload the document/letter to Google Drive – set permission to ‘anyone can view’.</a:t>
            </a:r>
            <a:endParaRPr lang="en-US" sz="1100" dirty="0">
              <a:solidFill>
                <a:schemeClr val="bg1"/>
              </a:solidFill>
              <a:latin typeface="DauphinPlain"/>
            </a:endParaRPr>
          </a:p>
        </p:txBody>
      </p:sp>
      <p:sp>
        <p:nvSpPr>
          <p:cNvPr id="9" name="TextBox 8">
            <a:extLst>
              <a:ext uri="{FF2B5EF4-FFF2-40B4-BE49-F238E27FC236}">
                <a16:creationId xmlns:a16="http://schemas.microsoft.com/office/drawing/2014/main" id="{F77B4E68-9E67-2B8F-A778-97569522D40F}"/>
              </a:ext>
            </a:extLst>
          </p:cNvPr>
          <p:cNvSpPr txBox="1"/>
          <p:nvPr/>
        </p:nvSpPr>
        <p:spPr>
          <a:xfrm>
            <a:off x="949479" y="4736105"/>
            <a:ext cx="718457" cy="523220"/>
          </a:xfrm>
          <a:prstGeom prst="rect">
            <a:avLst/>
          </a:prstGeom>
          <a:noFill/>
        </p:spPr>
        <p:txBody>
          <a:bodyPr wrap="square" rtlCol="0">
            <a:spAutoFit/>
          </a:bodyPr>
          <a:lstStyle>
            <a:defPPr>
              <a:defRPr lang="en-US"/>
            </a:defPPr>
            <a:lvl1pPr>
              <a:defRPr sz="2800" b="1">
                <a:solidFill>
                  <a:schemeClr val="accent3"/>
                </a:solidFill>
                <a:latin typeface="Montserrat Alternates" panose="00000500000000000000" pitchFamily="2" charset="0"/>
                <a:ea typeface="Open Sans" panose="020B0606030504020204" pitchFamily="34" charset="0"/>
                <a:cs typeface="Open Sans" panose="020B0606030504020204" pitchFamily="34" charset="0"/>
              </a:defRPr>
            </a:lvl1pPr>
          </a:lstStyle>
          <a:p>
            <a:r>
              <a:rPr lang="en-US" dirty="0">
                <a:latin typeface="Montserrat SemiBold" panose="00000700000000000000" pitchFamily="2" charset="0"/>
              </a:rPr>
              <a:t>03</a:t>
            </a:r>
            <a:endParaRPr lang="id-ID" dirty="0">
              <a:latin typeface="Montserrat SemiBold" panose="00000700000000000000" pitchFamily="2" charset="0"/>
            </a:endParaRPr>
          </a:p>
        </p:txBody>
      </p:sp>
      <p:sp>
        <p:nvSpPr>
          <p:cNvPr id="10" name="Rectangle 9">
            <a:extLst>
              <a:ext uri="{FF2B5EF4-FFF2-40B4-BE49-F238E27FC236}">
                <a16:creationId xmlns:a16="http://schemas.microsoft.com/office/drawing/2014/main" id="{2F01A994-BF68-C24A-E02E-172A382A0566}"/>
              </a:ext>
            </a:extLst>
          </p:cNvPr>
          <p:cNvSpPr/>
          <p:nvPr/>
        </p:nvSpPr>
        <p:spPr>
          <a:xfrm>
            <a:off x="1667936" y="5556890"/>
            <a:ext cx="3653076" cy="573747"/>
          </a:xfrm>
          <a:prstGeom prst="rect">
            <a:avLst/>
          </a:prstGeom>
        </p:spPr>
        <p:txBody>
          <a:bodyPr wrap="square">
            <a:spAutoFit/>
          </a:bodyPr>
          <a:lstStyle/>
          <a:p>
            <a:pPr algn="just">
              <a:lnSpc>
                <a:spcPct val="150000"/>
              </a:lnSpc>
            </a:pPr>
            <a:r>
              <a:rPr lang="en-MY" sz="1100" b="1" dirty="0">
                <a:solidFill>
                  <a:schemeClr val="bg1">
                    <a:lumMod val="95000"/>
                  </a:schemeClr>
                </a:solidFill>
                <a:latin typeface="Open Sans" panose="020B0606030504020204" pitchFamily="34" charset="0"/>
              </a:rPr>
              <a:t>Copy the Google Drive URL and paste it together when submitting the Video.</a:t>
            </a:r>
            <a:endParaRPr lang="en-US" sz="1100" dirty="0">
              <a:solidFill>
                <a:schemeClr val="bg1">
                  <a:lumMod val="95000"/>
                </a:schemeClr>
              </a:solidFill>
              <a:latin typeface="DauphinPlain"/>
            </a:endParaRPr>
          </a:p>
        </p:txBody>
      </p:sp>
      <p:sp>
        <p:nvSpPr>
          <p:cNvPr id="11" name="TextBox 10">
            <a:extLst>
              <a:ext uri="{FF2B5EF4-FFF2-40B4-BE49-F238E27FC236}">
                <a16:creationId xmlns:a16="http://schemas.microsoft.com/office/drawing/2014/main" id="{DB305BDC-9B7D-3B2A-F09A-3B0D7905C151}"/>
              </a:ext>
            </a:extLst>
          </p:cNvPr>
          <p:cNvSpPr txBox="1"/>
          <p:nvPr/>
        </p:nvSpPr>
        <p:spPr>
          <a:xfrm>
            <a:off x="949479" y="5531595"/>
            <a:ext cx="718457" cy="523220"/>
          </a:xfrm>
          <a:prstGeom prst="rect">
            <a:avLst/>
          </a:prstGeom>
          <a:noFill/>
        </p:spPr>
        <p:txBody>
          <a:bodyPr wrap="square" rtlCol="0">
            <a:spAutoFit/>
          </a:bodyPr>
          <a:lstStyle>
            <a:defPPr>
              <a:defRPr lang="en-US"/>
            </a:defPPr>
            <a:lvl1pPr>
              <a:defRPr sz="2800" b="1">
                <a:solidFill>
                  <a:schemeClr val="accent3"/>
                </a:solidFill>
                <a:latin typeface="Montserrat Alternates" panose="00000500000000000000" pitchFamily="2" charset="0"/>
                <a:ea typeface="Open Sans" panose="020B0606030504020204" pitchFamily="34" charset="0"/>
                <a:cs typeface="Open Sans" panose="020B0606030504020204" pitchFamily="34" charset="0"/>
              </a:defRPr>
            </a:lvl1pPr>
          </a:lstStyle>
          <a:p>
            <a:r>
              <a:rPr lang="en-US" dirty="0">
                <a:latin typeface="Montserrat SemiBold" panose="00000700000000000000" pitchFamily="2" charset="0"/>
              </a:rPr>
              <a:t>04</a:t>
            </a:r>
            <a:endParaRPr lang="id-ID" dirty="0">
              <a:latin typeface="Montserrat SemiBold" panose="00000700000000000000" pitchFamily="2" charset="0"/>
            </a:endParaRPr>
          </a:p>
        </p:txBody>
      </p:sp>
      <p:pic>
        <p:nvPicPr>
          <p:cNvPr id="12" name="Picture 11">
            <a:extLst>
              <a:ext uri="{FF2B5EF4-FFF2-40B4-BE49-F238E27FC236}">
                <a16:creationId xmlns:a16="http://schemas.microsoft.com/office/drawing/2014/main" id="{39971CCC-1A27-2796-4CE5-7ACEE3767F9C}"/>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693206" y="339907"/>
            <a:ext cx="2476927" cy="2476927"/>
          </a:xfrm>
          <a:prstGeom prst="rect">
            <a:avLst/>
          </a:prstGeom>
        </p:spPr>
      </p:pic>
      <p:sp>
        <p:nvSpPr>
          <p:cNvPr id="3" name="TextBox 2">
            <a:extLst>
              <a:ext uri="{FF2B5EF4-FFF2-40B4-BE49-F238E27FC236}">
                <a16:creationId xmlns:a16="http://schemas.microsoft.com/office/drawing/2014/main" id="{9974952B-8934-BC36-592E-2B5ADF1B8A74}"/>
              </a:ext>
            </a:extLst>
          </p:cNvPr>
          <p:cNvSpPr txBox="1"/>
          <p:nvPr/>
        </p:nvSpPr>
        <p:spPr>
          <a:xfrm>
            <a:off x="2922533" y="6361097"/>
            <a:ext cx="2184046" cy="246221"/>
          </a:xfrm>
          <a:prstGeom prst="rect">
            <a:avLst/>
          </a:prstGeom>
          <a:noFill/>
        </p:spPr>
        <p:txBody>
          <a:bodyPr wrap="square">
            <a:spAutoFit/>
          </a:bodyPr>
          <a:lstStyle/>
          <a:p>
            <a:r>
              <a:rPr lang="en-MY" sz="1000" dirty="0">
                <a:solidFill>
                  <a:schemeClr val="bg1"/>
                </a:solidFill>
                <a:hlinkClick r:id="rId9">
                  <a:extLst>
                    <a:ext uri="{A12FA001-AC4F-418D-AE19-62706E023703}">
                      <ahyp:hlinkClr xmlns:ahyp="http://schemas.microsoft.com/office/drawing/2018/hyperlinkcolor" val="tx"/>
                    </a:ext>
                  </a:extLst>
                </a:hlinkClick>
              </a:rPr>
              <a:t>https://myvic.asia/tutorial-registro/</a:t>
            </a:r>
            <a:endParaRPr lang="en-MY" sz="1000" dirty="0">
              <a:solidFill>
                <a:schemeClr val="bg1"/>
              </a:solidFill>
            </a:endParaRPr>
          </a:p>
        </p:txBody>
      </p:sp>
      <p:sp>
        <p:nvSpPr>
          <p:cNvPr id="6" name="TextBox 5">
            <a:extLst>
              <a:ext uri="{FF2B5EF4-FFF2-40B4-BE49-F238E27FC236}">
                <a16:creationId xmlns:a16="http://schemas.microsoft.com/office/drawing/2014/main" id="{0BD78ADE-DBBD-08B1-D574-32FCED24AAED}"/>
              </a:ext>
            </a:extLst>
          </p:cNvPr>
          <p:cNvSpPr txBox="1"/>
          <p:nvPr/>
        </p:nvSpPr>
        <p:spPr>
          <a:xfrm>
            <a:off x="358717" y="6371346"/>
            <a:ext cx="2653268" cy="246221"/>
          </a:xfrm>
          <a:prstGeom prst="rect">
            <a:avLst/>
          </a:prstGeom>
          <a:noFill/>
        </p:spPr>
        <p:txBody>
          <a:bodyPr wrap="square" rtlCol="0">
            <a:spAutoFit/>
          </a:bodyPr>
          <a:lstStyle/>
          <a:p>
            <a:pPr algn="r"/>
            <a:r>
              <a:rPr lang="en-US" sz="1000" b="1" dirty="0" err="1">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Registro</a:t>
            </a:r>
            <a:r>
              <a:rPr lang="en-US" sz="1000"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 TUTORIAL</a:t>
            </a:r>
            <a:endParaRPr lang="en-US" sz="1000"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sp>
        <p:nvSpPr>
          <p:cNvPr id="14" name="TextBox 13">
            <a:extLst>
              <a:ext uri="{FF2B5EF4-FFF2-40B4-BE49-F238E27FC236}">
                <a16:creationId xmlns:a16="http://schemas.microsoft.com/office/drawing/2014/main" id="{E0AAC399-25A9-3E16-0C0F-8E8CCF617EDB}"/>
              </a:ext>
            </a:extLst>
          </p:cNvPr>
          <p:cNvSpPr txBox="1"/>
          <p:nvPr/>
        </p:nvSpPr>
        <p:spPr>
          <a:xfrm>
            <a:off x="5720441" y="5843763"/>
            <a:ext cx="6106332" cy="923330"/>
          </a:xfrm>
          <a:prstGeom prst="rect">
            <a:avLst/>
          </a:prstGeom>
          <a:noFill/>
        </p:spPr>
        <p:txBody>
          <a:bodyPr wrap="square">
            <a:spAutoFit/>
          </a:bodyPr>
          <a:lstStyle/>
          <a:p>
            <a:r>
              <a:rPr lang="en-MY" dirty="0">
                <a:solidFill>
                  <a:schemeClr val="bg1"/>
                </a:solidFill>
              </a:rPr>
              <a:t>Download PAJSK Approval Letter [KPM] </a:t>
            </a:r>
          </a:p>
          <a:p>
            <a:r>
              <a:rPr lang="en-MY" dirty="0">
                <a:highlight>
                  <a:srgbClr val="FFFF00"/>
                </a:highlight>
                <a:hlinkClick r:id="rId10">
                  <a:extLst>
                    <a:ext uri="{A12FA001-AC4F-418D-AE19-62706E023703}">
                      <ahyp:hlinkClr xmlns:ahyp="http://schemas.microsoft.com/office/drawing/2018/hyperlinkcolor" val="tx"/>
                    </a:ext>
                  </a:extLst>
                </a:hlinkClick>
              </a:rPr>
              <a:t>https://drive.google.com/drive/u/1/folders/16cWMVrNxb9bedEmQy7XnJsH0k_mcRuEc</a:t>
            </a:r>
            <a:endParaRPr lang="en-MY" dirty="0">
              <a:highlight>
                <a:srgbClr val="FFFF00"/>
              </a:highlight>
            </a:endParaRPr>
          </a:p>
        </p:txBody>
      </p:sp>
    </p:spTree>
    <p:extLst>
      <p:ext uri="{BB962C8B-B14F-4D97-AF65-F5344CB8AC3E}">
        <p14:creationId xmlns:p14="http://schemas.microsoft.com/office/powerpoint/2010/main" val="19984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How-To-Register</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4" name="Picture 3" descr="Graphical user interface, website&#10;&#10;Description automatically generated">
            <a:extLst>
              <a:ext uri="{FF2B5EF4-FFF2-40B4-BE49-F238E27FC236}">
                <a16:creationId xmlns:a16="http://schemas.microsoft.com/office/drawing/2014/main" id="{EABE92D2-646B-BB62-F01A-4563238F8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468" y="0"/>
            <a:ext cx="9144000" cy="6858000"/>
          </a:xfrm>
          <a:prstGeom prst="rect">
            <a:avLst/>
          </a:prstGeom>
        </p:spPr>
      </p:pic>
    </p:spTree>
    <p:extLst>
      <p:ext uri="{BB962C8B-B14F-4D97-AF65-F5344CB8AC3E}">
        <p14:creationId xmlns:p14="http://schemas.microsoft.com/office/powerpoint/2010/main" val="29699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How-To-Register</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2239280" y="1190933"/>
            <a:ext cx="9734337" cy="5355312"/>
          </a:xfrm>
          <a:prstGeom prst="rect">
            <a:avLst/>
          </a:prstGeom>
          <a:solidFill>
            <a:srgbClr val="FFFF00"/>
          </a:solidFill>
        </p:spPr>
        <p:txBody>
          <a:bodyPr wrap="square">
            <a:spAutoFit/>
          </a:bodyPr>
          <a:lstStyle/>
          <a:p>
            <a:pPr marL="342900" indent="-342900" algn="l">
              <a:buFont typeface="+mj-lt"/>
              <a:buAutoNum type="arabicPeriod"/>
            </a:pPr>
            <a:r>
              <a:rPr lang="en-MY" b="0" i="0" dirty="0">
                <a:solidFill>
                  <a:srgbClr val="333333"/>
                </a:solidFill>
                <a:effectLst/>
                <a:latin typeface="Roboto" panose="02000000000000000000" pitchFamily="2" charset="0"/>
              </a:rPr>
              <a:t>Register your project at </a:t>
            </a:r>
            <a:r>
              <a:rPr lang="en-MY" b="0" i="0" dirty="0" err="1">
                <a:solidFill>
                  <a:srgbClr val="333333"/>
                </a:solidFill>
                <a:effectLst/>
                <a:latin typeface="Roboto" panose="02000000000000000000" pitchFamily="2" charset="0"/>
              </a:rPr>
              <a:t>Registro</a:t>
            </a:r>
            <a:r>
              <a:rPr lang="en-MY" b="0" i="0" dirty="0">
                <a:solidFill>
                  <a:srgbClr val="333333"/>
                </a:solidFill>
                <a:effectLst/>
                <a:latin typeface="Roboto" panose="02000000000000000000" pitchFamily="2" charset="0"/>
              </a:rPr>
              <a:t> Portal: </a:t>
            </a:r>
            <a:r>
              <a:rPr lang="en-MY" b="0" i="0" u="none" strike="noStrike" dirty="0">
                <a:solidFill>
                  <a:srgbClr val="2F343B"/>
                </a:solidFill>
                <a:effectLst/>
                <a:latin typeface="Roboto" panose="02000000000000000000" pitchFamily="2" charset="0"/>
                <a:hlinkClick r:id="rId5"/>
              </a:rPr>
              <a:t>https://registro.myvic.asia</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A letter of Acceptance (LOA) will be automatically issued for the accepted project. Please check </a:t>
            </a:r>
            <a:r>
              <a:rPr lang="en-MY" b="0" i="0" dirty="0" err="1">
                <a:solidFill>
                  <a:srgbClr val="333333"/>
                </a:solidFill>
                <a:effectLst/>
                <a:latin typeface="Roboto" panose="02000000000000000000" pitchFamily="2" charset="0"/>
              </a:rPr>
              <a:t>Registro</a:t>
            </a:r>
            <a:r>
              <a:rPr lang="en-MY" b="0" i="0" dirty="0">
                <a:solidFill>
                  <a:srgbClr val="333333"/>
                </a:solidFill>
                <a:effectLst/>
                <a:latin typeface="Roboto" panose="02000000000000000000" pitchFamily="2" charset="0"/>
              </a:rPr>
              <a:t> Portal for the copy of the </a:t>
            </a:r>
            <a:r>
              <a:rPr lang="en-MY" b="1" i="0" dirty="0">
                <a:solidFill>
                  <a:srgbClr val="333333"/>
                </a:solidFill>
                <a:effectLst/>
                <a:latin typeface="Roboto" panose="02000000000000000000" pitchFamily="2" charset="0"/>
              </a:rPr>
              <a:t>PROJECT ID (I.E. YS10, 3MT1, SS1, ST1)</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Upload your video to your YouTube account. </a:t>
            </a:r>
            <a:r>
              <a:rPr lang="en-MY" b="1" i="0" dirty="0">
                <a:solidFill>
                  <a:srgbClr val="333333"/>
                </a:solidFill>
                <a:effectLst/>
                <a:latin typeface="Roboto" panose="02000000000000000000" pitchFamily="2" charset="0"/>
              </a:rPr>
              <a:t>Please ensure that you set the permission to public or unlisted.</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Pay the participation fee via </a:t>
            </a:r>
            <a:r>
              <a:rPr lang="en-MY" b="0" i="0" dirty="0" err="1">
                <a:solidFill>
                  <a:srgbClr val="333333"/>
                </a:solidFill>
                <a:effectLst/>
                <a:latin typeface="Roboto" panose="02000000000000000000" pitchFamily="2" charset="0"/>
              </a:rPr>
              <a:t>Registro</a:t>
            </a:r>
            <a:r>
              <a:rPr lang="en-MY" b="0" i="0" dirty="0">
                <a:solidFill>
                  <a:srgbClr val="333333"/>
                </a:solidFill>
                <a:effectLst/>
                <a:latin typeface="Roboto" panose="02000000000000000000" pitchFamily="2" charset="0"/>
              </a:rPr>
              <a:t> Payment System (for categories with Fee).</a:t>
            </a:r>
          </a:p>
          <a:p>
            <a:pPr marL="342900" indent="-342900" algn="l">
              <a:buFont typeface="+mj-lt"/>
              <a:buAutoNum type="arabicPeriod"/>
            </a:pPr>
            <a:r>
              <a:rPr lang="en-MY" b="0" i="0" dirty="0">
                <a:solidFill>
                  <a:srgbClr val="333333"/>
                </a:solidFill>
                <a:effectLst/>
                <a:latin typeface="Roboto" panose="02000000000000000000" pitchFamily="2" charset="0"/>
              </a:rPr>
              <a:t>Upload your video link, and evidence (optional – preferably Google Drive) via </a:t>
            </a:r>
            <a:r>
              <a:rPr lang="en-MY" b="0" i="0" dirty="0" err="1">
                <a:solidFill>
                  <a:srgbClr val="333333"/>
                </a:solidFill>
                <a:effectLst/>
                <a:latin typeface="Roboto" panose="02000000000000000000" pitchFamily="2" charset="0"/>
              </a:rPr>
              <a:t>Registro</a:t>
            </a:r>
            <a:r>
              <a:rPr lang="en-MY" b="0" i="0" dirty="0">
                <a:solidFill>
                  <a:srgbClr val="333333"/>
                </a:solidFill>
                <a:effectLst/>
                <a:latin typeface="Roboto" panose="02000000000000000000" pitchFamily="2" charset="0"/>
              </a:rPr>
              <a:t> Portal.</a:t>
            </a:r>
          </a:p>
          <a:p>
            <a:pPr marL="342900" indent="-342900" algn="l">
              <a:buFont typeface="+mj-lt"/>
              <a:buAutoNum type="arabicPeriod"/>
            </a:pPr>
            <a:r>
              <a:rPr lang="en-MY" b="1" i="0" dirty="0">
                <a:solidFill>
                  <a:srgbClr val="FF0000"/>
                </a:solidFill>
                <a:effectLst/>
                <a:latin typeface="Roboto" panose="02000000000000000000" pitchFamily="2" charset="0"/>
              </a:rPr>
              <a:t>For Young Scientists and Junior Scientists category, you are required to attach an approval letter from the school.</a:t>
            </a:r>
            <a:endParaRPr lang="en-MY" b="0" i="0" dirty="0">
              <a:solidFill>
                <a:srgbClr val="333333"/>
              </a:solidFill>
              <a:effectLst/>
              <a:latin typeface="Roboto" panose="02000000000000000000" pitchFamily="2" charset="0"/>
            </a:endParaRPr>
          </a:p>
          <a:p>
            <a:pPr marL="342900" indent="-342900">
              <a:buFont typeface="+mj-lt"/>
              <a:buAutoNum type="arabicPeriod"/>
            </a:pPr>
            <a:r>
              <a:rPr lang="en-MY" b="1" i="0" dirty="0">
                <a:solidFill>
                  <a:srgbClr val="FF0000"/>
                </a:solidFill>
                <a:effectLst/>
                <a:latin typeface="Roboto" panose="02000000000000000000" pitchFamily="2" charset="0"/>
              </a:rPr>
              <a:t>The letter can be GENERATED via </a:t>
            </a:r>
            <a:r>
              <a:rPr lang="en-MY" b="1" i="0" dirty="0" err="1">
                <a:solidFill>
                  <a:srgbClr val="FF0000"/>
                </a:solidFill>
                <a:effectLst/>
                <a:latin typeface="Roboto" panose="02000000000000000000" pitchFamily="2" charset="0"/>
              </a:rPr>
              <a:t>Registro</a:t>
            </a:r>
            <a:r>
              <a:rPr lang="en-MY" b="1" i="0" dirty="0">
                <a:solidFill>
                  <a:srgbClr val="FF0000"/>
                </a:solidFill>
                <a:effectLst/>
                <a:latin typeface="Roboto" panose="02000000000000000000" pitchFamily="2" charset="0"/>
              </a:rPr>
              <a:t> (see Video): </a:t>
            </a:r>
            <a:r>
              <a:rPr lang="en-MY" b="1" i="0" dirty="0">
                <a:effectLst/>
                <a:latin typeface="Roboto" panose="02000000000000000000" pitchFamily="2" charset="0"/>
                <a:hlinkClick r:id="rId6">
                  <a:extLst>
                    <a:ext uri="{A12FA001-AC4F-418D-AE19-62706E023703}">
                      <ahyp:hlinkClr xmlns:ahyp="http://schemas.microsoft.com/office/drawing/2018/hyperlinkcolor" val="tx"/>
                    </a:ext>
                  </a:extLst>
                </a:hlinkClick>
              </a:rPr>
              <a:t>View Tutorial</a:t>
            </a:r>
            <a:r>
              <a:rPr lang="en-MY" b="1" i="0" dirty="0">
                <a:solidFill>
                  <a:srgbClr val="FF0000"/>
                </a:solidFill>
                <a:effectLst/>
                <a:latin typeface="Roboto" panose="02000000000000000000" pitchFamily="2" charset="0"/>
              </a:rPr>
              <a:t> </a:t>
            </a:r>
          </a:p>
          <a:p>
            <a:pPr marL="342900" indent="-342900">
              <a:buFont typeface="+mj-lt"/>
              <a:buAutoNum type="arabicPeriod"/>
            </a:pPr>
            <a:r>
              <a:rPr lang="en-MY" b="1" i="0" dirty="0">
                <a:solidFill>
                  <a:srgbClr val="FF0000"/>
                </a:solidFill>
                <a:effectLst/>
                <a:latin typeface="Roboto" panose="02000000000000000000" pitchFamily="2" charset="0"/>
              </a:rPr>
              <a:t>Please attached the letter with the school’s official letterhead and obtain the signature as well as the official stamp.</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1" i="0" dirty="0">
                <a:solidFill>
                  <a:srgbClr val="FF0000"/>
                </a:solidFill>
                <a:effectLst/>
                <a:latin typeface="Roboto" panose="02000000000000000000" pitchFamily="2" charset="0"/>
              </a:rPr>
              <a:t>Then, upload the document/letter to Google Drive – set permission to ‘anyone can view’.</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The organizer will verify the payment, video, and/or evidence link.</a:t>
            </a:r>
          </a:p>
          <a:p>
            <a:pPr marL="342900" indent="-342900" algn="l">
              <a:buFont typeface="+mj-lt"/>
              <a:buAutoNum type="arabicPeriod"/>
            </a:pPr>
            <a:r>
              <a:rPr lang="en-MY" b="0" i="0" dirty="0">
                <a:solidFill>
                  <a:srgbClr val="333333"/>
                </a:solidFill>
                <a:effectLst/>
                <a:latin typeface="Roboto" panose="02000000000000000000" pitchFamily="2" charset="0"/>
              </a:rPr>
              <a:t>Once verified, the video will be uploaded to </a:t>
            </a:r>
            <a:r>
              <a:rPr lang="en-MY" b="1" i="0" dirty="0">
                <a:solidFill>
                  <a:srgbClr val="333333"/>
                </a:solidFill>
                <a:effectLst/>
                <a:latin typeface="Roboto" panose="02000000000000000000" pitchFamily="2" charset="0"/>
              </a:rPr>
              <a:t>VIC Virtual Booth.</a:t>
            </a:r>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A panel of expert reviewers will review all the projects submitted.</a:t>
            </a:r>
          </a:p>
          <a:p>
            <a:pPr marL="342900" indent="-342900" algn="l">
              <a:buFont typeface="+mj-lt"/>
              <a:buAutoNum type="arabicPeriod"/>
            </a:pPr>
            <a:r>
              <a:rPr lang="en-MY" b="0" i="0" dirty="0">
                <a:solidFill>
                  <a:srgbClr val="333333"/>
                </a:solidFill>
                <a:effectLst/>
                <a:latin typeface="Roboto" panose="02000000000000000000" pitchFamily="2" charset="0"/>
              </a:rPr>
              <a:t>Announcement of results through the VIC YouTube Channel, VIC website, and email.</a:t>
            </a:r>
          </a:p>
          <a:p>
            <a:pPr marL="342900" indent="-342900" algn="l">
              <a:buFont typeface="+mj-lt"/>
              <a:buAutoNum type="arabicPeriod"/>
            </a:pPr>
            <a:r>
              <a:rPr lang="en-MY" b="1" i="0" dirty="0">
                <a:solidFill>
                  <a:srgbClr val="FF0000"/>
                </a:solidFill>
                <a:effectLst/>
                <a:latin typeface="Roboto" panose="02000000000000000000" pitchFamily="2" charset="0"/>
              </a:rPr>
              <a:t>The judges’ decision is final, and no appeals will be entertained.</a:t>
            </a:r>
            <a:endParaRPr lang="en-MY" b="0"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402143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a:off x="6830203" y="1419958"/>
            <a:ext cx="4455107" cy="1938992"/>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Video </a:t>
            </a:r>
            <a:r>
              <a:rPr lang="en-US" sz="4000" b="1" dirty="0">
                <a:solidFill>
                  <a:schemeClr val="accent3"/>
                </a:solidFill>
                <a:latin typeface="Montserrat SemiBold" panose="00000700000000000000" pitchFamily="2" charset="0"/>
              </a:rPr>
              <a:t>Content – General (</a:t>
            </a:r>
            <a:r>
              <a:rPr lang="en-US" sz="4000" b="1" dirty="0">
                <a:solidFill>
                  <a:schemeClr val="bg1"/>
                </a:solidFill>
                <a:latin typeface="Montserrat SemiBold" panose="00000700000000000000" pitchFamily="2" charset="0"/>
              </a:rPr>
              <a:t>Excluding 3MT</a:t>
            </a:r>
            <a:r>
              <a:rPr lang="en-US" sz="4000" b="1" dirty="0">
                <a:solidFill>
                  <a:schemeClr val="accent3"/>
                </a:solidFill>
                <a:latin typeface="Montserrat SemiBold" panose="00000700000000000000" pitchFamily="2" charset="0"/>
              </a:rPr>
              <a:t>)</a:t>
            </a:r>
          </a:p>
        </p:txBody>
      </p:sp>
      <p:sp>
        <p:nvSpPr>
          <p:cNvPr id="28" name="Rectangle 27">
            <a:extLst>
              <a:ext uri="{FF2B5EF4-FFF2-40B4-BE49-F238E27FC236}">
                <a16:creationId xmlns:a16="http://schemas.microsoft.com/office/drawing/2014/main" id="{0C4BABF2-621F-4994-A5ED-2CA824BE24DE}"/>
              </a:ext>
            </a:extLst>
          </p:cNvPr>
          <p:cNvSpPr/>
          <p:nvPr/>
        </p:nvSpPr>
        <p:spPr>
          <a:xfrm>
            <a:off x="6830203" y="3371675"/>
            <a:ext cx="4304522" cy="3367012"/>
          </a:xfrm>
          <a:prstGeom prst="rect">
            <a:avLst/>
          </a:prstGeom>
        </p:spPr>
        <p:txBody>
          <a:bodyPr wrap="square">
            <a:spAutoFit/>
          </a:bodyPr>
          <a:lstStyle/>
          <a:p>
            <a:pPr>
              <a:lnSpc>
                <a:spcPct val="150000"/>
              </a:lnSpc>
            </a:pPr>
            <a:r>
              <a:rPr lang="en-US" sz="1100" b="1" dirty="0">
                <a:solidFill>
                  <a:schemeClr val="bg1">
                    <a:lumMod val="95000"/>
                  </a:schemeClr>
                </a:solidFill>
                <a:latin typeface="Open Sans" panose="020B0606030504020204" pitchFamily="34" charset="0"/>
              </a:rPr>
              <a:t>Video Duration</a:t>
            </a:r>
            <a:r>
              <a:rPr lang="en-US" sz="1100" dirty="0">
                <a:solidFill>
                  <a:schemeClr val="bg1">
                    <a:lumMod val="95000"/>
                  </a:schemeClr>
                </a:solidFill>
                <a:latin typeface="Open Sans" panose="020B0606030504020204" pitchFamily="34" charset="0"/>
              </a:rPr>
              <a:t>: Within 6 Minutes and 30 Seconds</a:t>
            </a:r>
          </a:p>
          <a:p>
            <a:pPr>
              <a:lnSpc>
                <a:spcPct val="150000"/>
              </a:lnSpc>
            </a:pPr>
            <a:r>
              <a:rPr lang="en-US" sz="1100" b="1" dirty="0">
                <a:solidFill>
                  <a:schemeClr val="bg1">
                    <a:lumMod val="95000"/>
                  </a:schemeClr>
                </a:solidFill>
                <a:latin typeface="Open Sans" panose="020B0606030504020204" pitchFamily="34" charset="0"/>
              </a:rPr>
              <a:t>Orientation</a:t>
            </a:r>
            <a:r>
              <a:rPr lang="en-US" sz="1100" dirty="0">
                <a:solidFill>
                  <a:schemeClr val="bg1">
                    <a:lumMod val="95000"/>
                  </a:schemeClr>
                </a:solidFill>
                <a:latin typeface="Open Sans" panose="020B0606030504020204" pitchFamily="34" charset="0"/>
              </a:rPr>
              <a:t>: Landscape</a:t>
            </a:r>
          </a:p>
          <a:p>
            <a:pPr>
              <a:lnSpc>
                <a:spcPct val="150000"/>
              </a:lnSpc>
            </a:pPr>
            <a:r>
              <a:rPr lang="en-US" sz="1100" b="1" dirty="0">
                <a:solidFill>
                  <a:schemeClr val="bg1">
                    <a:lumMod val="95000"/>
                  </a:schemeClr>
                </a:solidFill>
                <a:latin typeface="Open Sans" panose="020B0606030504020204" pitchFamily="34" charset="0"/>
              </a:rPr>
              <a:t>Submission</a:t>
            </a:r>
            <a:r>
              <a:rPr lang="en-US" sz="1100" dirty="0">
                <a:solidFill>
                  <a:schemeClr val="bg1">
                    <a:lumMod val="95000"/>
                  </a:schemeClr>
                </a:solidFill>
                <a:latin typeface="Open Sans" panose="020B0606030504020204" pitchFamily="34" charset="0"/>
              </a:rPr>
              <a:t>: Upload to your own YouTube Channel. Please set permission to ‘Unlisted’ or ‘Public’.</a:t>
            </a:r>
          </a:p>
          <a:p>
            <a:pPr>
              <a:lnSpc>
                <a:spcPct val="150000"/>
              </a:lnSpc>
            </a:pPr>
            <a:endParaRPr lang="en-US" sz="1100" dirty="0">
              <a:solidFill>
                <a:schemeClr val="bg1">
                  <a:lumMod val="95000"/>
                </a:schemeClr>
              </a:solidFill>
              <a:latin typeface="Open Sans" panose="020B0606030504020204" pitchFamily="34" charset="0"/>
            </a:endParaRPr>
          </a:p>
          <a:p>
            <a:pPr>
              <a:lnSpc>
                <a:spcPct val="150000"/>
              </a:lnSpc>
            </a:pPr>
            <a:r>
              <a:rPr lang="en-US" sz="1100" b="1" dirty="0">
                <a:solidFill>
                  <a:schemeClr val="bg1">
                    <a:lumMod val="95000"/>
                  </a:schemeClr>
                </a:solidFill>
                <a:latin typeface="Open Sans" panose="020B0606030504020204" pitchFamily="34" charset="0"/>
              </a:rPr>
              <a:t>Rules</a:t>
            </a:r>
          </a:p>
          <a:p>
            <a:pPr marL="228600" indent="-228600">
              <a:lnSpc>
                <a:spcPct val="150000"/>
              </a:lnSpc>
              <a:buFont typeface="+mj-lt"/>
              <a:buAutoNum type="arabicPeriod"/>
            </a:pPr>
            <a:r>
              <a:rPr lang="en-US" sz="1100" b="1" dirty="0">
                <a:solidFill>
                  <a:schemeClr val="bg1">
                    <a:lumMod val="95000"/>
                  </a:schemeClr>
                </a:solidFill>
                <a:latin typeface="Open Sans" panose="020B0606030504020204" pitchFamily="34" charset="0"/>
              </a:rPr>
              <a:t>Must start with video introduction of team members – including name, and organization/university name.</a:t>
            </a:r>
          </a:p>
          <a:p>
            <a:pPr marL="228600" indent="-228600">
              <a:lnSpc>
                <a:spcPct val="150000"/>
              </a:lnSpc>
              <a:buFont typeface="+mj-lt"/>
              <a:buAutoNum type="arabicPeriod"/>
            </a:pPr>
            <a:r>
              <a:rPr lang="en-US" sz="1100" b="1" dirty="0">
                <a:solidFill>
                  <a:schemeClr val="bg1">
                    <a:lumMod val="95000"/>
                  </a:schemeClr>
                </a:solidFill>
                <a:latin typeface="Open Sans" panose="020B0606030504020204" pitchFamily="34" charset="0"/>
              </a:rPr>
              <a:t>Contents – Introduction, problem statement, solution, impacts, commercialization potential, publication (if available), copyright (if available), any additional criteria.</a:t>
            </a:r>
          </a:p>
          <a:p>
            <a:pPr>
              <a:lnSpc>
                <a:spcPct val="150000"/>
              </a:lnSpc>
            </a:pPr>
            <a:endParaRPr lang="en-US" sz="1100" dirty="0">
              <a:solidFill>
                <a:schemeClr val="bg1">
                  <a:lumMod val="95000"/>
                </a:schemeClr>
              </a:solidFill>
              <a:latin typeface="DauphinPlain"/>
            </a:endParaRP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4717883"/>
            <a:ext cx="578028" cy="1148920"/>
          </a:xfrm>
          <a:prstGeom prst="rect">
            <a:avLst/>
          </a:prstGeom>
        </p:spPr>
      </p:pic>
      <p:pic>
        <p:nvPicPr>
          <p:cNvPr id="6" name="Picture Placeholder 5" descr="A couple of men looking at a computer&#10;&#10;Description automatically generated with medium confidence">
            <a:extLst>
              <a:ext uri="{FF2B5EF4-FFF2-40B4-BE49-F238E27FC236}">
                <a16:creationId xmlns:a16="http://schemas.microsoft.com/office/drawing/2014/main" id="{B3585C72-6390-5592-0A64-FB1C2408DE1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91" r="2591"/>
          <a:stretch>
            <a:fillRect/>
          </a:stretch>
        </p:blipFill>
        <p:spPr/>
      </p:pic>
      <p:sp>
        <p:nvSpPr>
          <p:cNvPr id="2" name="TextBox 1">
            <a:extLst>
              <a:ext uri="{FF2B5EF4-FFF2-40B4-BE49-F238E27FC236}">
                <a16:creationId xmlns:a16="http://schemas.microsoft.com/office/drawing/2014/main" id="{AA17119B-98F3-0EC6-5EFC-E1D537DF6BB6}"/>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4" name="Picture 3" descr="A picture containing text, gambling house&#10;&#10;Description automatically generated">
            <a:extLst>
              <a:ext uri="{FF2B5EF4-FFF2-40B4-BE49-F238E27FC236}">
                <a16:creationId xmlns:a16="http://schemas.microsoft.com/office/drawing/2014/main" id="{455747C9-A365-DF7E-387E-938F664B0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Tree>
    <p:extLst>
      <p:ext uri="{BB962C8B-B14F-4D97-AF65-F5344CB8AC3E}">
        <p14:creationId xmlns:p14="http://schemas.microsoft.com/office/powerpoint/2010/main" val="17149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a:off x="6830203" y="1419958"/>
            <a:ext cx="4455107"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Video </a:t>
            </a:r>
            <a:r>
              <a:rPr lang="en-US" sz="4000" b="1" dirty="0">
                <a:solidFill>
                  <a:schemeClr val="accent3"/>
                </a:solidFill>
                <a:latin typeface="Montserrat SemiBold" panose="00000700000000000000" pitchFamily="2" charset="0"/>
              </a:rPr>
              <a:t>Content – 3-Minute-Thesis</a:t>
            </a:r>
          </a:p>
        </p:txBody>
      </p:sp>
      <p:sp>
        <p:nvSpPr>
          <p:cNvPr id="28" name="Rectangle 27">
            <a:extLst>
              <a:ext uri="{FF2B5EF4-FFF2-40B4-BE49-F238E27FC236}">
                <a16:creationId xmlns:a16="http://schemas.microsoft.com/office/drawing/2014/main" id="{0C4BABF2-621F-4994-A5ED-2CA824BE24DE}"/>
              </a:ext>
            </a:extLst>
          </p:cNvPr>
          <p:cNvSpPr/>
          <p:nvPr/>
        </p:nvSpPr>
        <p:spPr>
          <a:xfrm>
            <a:off x="6830203" y="2728733"/>
            <a:ext cx="5098212" cy="3874009"/>
          </a:xfrm>
          <a:prstGeom prst="rect">
            <a:avLst/>
          </a:prstGeom>
        </p:spPr>
        <p:txBody>
          <a:bodyPr wrap="square">
            <a:spAutoFit/>
          </a:bodyPr>
          <a:lstStyle/>
          <a:p>
            <a:pPr>
              <a:lnSpc>
                <a:spcPct val="150000"/>
              </a:lnSpc>
            </a:pPr>
            <a:r>
              <a:rPr lang="en-US" sz="1100" b="1" dirty="0">
                <a:solidFill>
                  <a:schemeClr val="bg1">
                    <a:lumMod val="95000"/>
                  </a:schemeClr>
                </a:solidFill>
                <a:latin typeface="Open Sans" panose="020B0606030504020204" pitchFamily="34" charset="0"/>
              </a:rPr>
              <a:t>Video Duration</a:t>
            </a:r>
            <a:r>
              <a:rPr lang="en-US" sz="1100" dirty="0">
                <a:solidFill>
                  <a:schemeClr val="bg1">
                    <a:lumMod val="95000"/>
                  </a:schemeClr>
                </a:solidFill>
                <a:latin typeface="Open Sans" panose="020B0606030504020204" pitchFamily="34" charset="0"/>
              </a:rPr>
              <a:t>: Within 3 Minutes and 30 Seconds</a:t>
            </a:r>
          </a:p>
          <a:p>
            <a:pPr>
              <a:lnSpc>
                <a:spcPct val="150000"/>
              </a:lnSpc>
            </a:pPr>
            <a:r>
              <a:rPr lang="en-US" sz="1100" b="1" dirty="0">
                <a:solidFill>
                  <a:schemeClr val="bg1">
                    <a:lumMod val="95000"/>
                  </a:schemeClr>
                </a:solidFill>
                <a:latin typeface="Open Sans" panose="020B0606030504020204" pitchFamily="34" charset="0"/>
              </a:rPr>
              <a:t>Orientation</a:t>
            </a:r>
            <a:r>
              <a:rPr lang="en-US" sz="1100" dirty="0">
                <a:solidFill>
                  <a:schemeClr val="bg1">
                    <a:lumMod val="95000"/>
                  </a:schemeClr>
                </a:solidFill>
                <a:latin typeface="Open Sans" panose="020B0606030504020204" pitchFamily="34" charset="0"/>
              </a:rPr>
              <a:t>: Landscape</a:t>
            </a:r>
          </a:p>
          <a:p>
            <a:pPr>
              <a:lnSpc>
                <a:spcPct val="150000"/>
              </a:lnSpc>
            </a:pPr>
            <a:r>
              <a:rPr lang="en-US" sz="1100" b="1" dirty="0">
                <a:solidFill>
                  <a:schemeClr val="bg1">
                    <a:lumMod val="95000"/>
                  </a:schemeClr>
                </a:solidFill>
                <a:latin typeface="Open Sans" panose="020B0606030504020204" pitchFamily="34" charset="0"/>
              </a:rPr>
              <a:t>Submission</a:t>
            </a:r>
            <a:r>
              <a:rPr lang="en-US" sz="1100" dirty="0">
                <a:solidFill>
                  <a:schemeClr val="bg1">
                    <a:lumMod val="95000"/>
                  </a:schemeClr>
                </a:solidFill>
                <a:latin typeface="Open Sans" panose="020B0606030504020204" pitchFamily="34" charset="0"/>
              </a:rPr>
              <a:t>: Upload to your own YouTube Channel. Please set permission to ‘Unlisted’ or ‘Public’.</a:t>
            </a:r>
          </a:p>
          <a:p>
            <a:pPr>
              <a:lnSpc>
                <a:spcPct val="150000"/>
              </a:lnSpc>
            </a:pPr>
            <a:endParaRPr lang="en-US" sz="1100" dirty="0">
              <a:solidFill>
                <a:schemeClr val="bg1">
                  <a:lumMod val="95000"/>
                </a:schemeClr>
              </a:solidFill>
              <a:latin typeface="Open Sans" panose="020B0606030504020204" pitchFamily="34" charset="0"/>
            </a:endParaRPr>
          </a:p>
          <a:p>
            <a:pPr>
              <a:lnSpc>
                <a:spcPct val="150000"/>
              </a:lnSpc>
            </a:pPr>
            <a:r>
              <a:rPr lang="en-US" sz="1100" b="1" dirty="0">
                <a:solidFill>
                  <a:schemeClr val="bg1">
                    <a:lumMod val="95000"/>
                  </a:schemeClr>
                </a:solidFill>
                <a:latin typeface="Open Sans" panose="020B0606030504020204" pitchFamily="34" charset="0"/>
              </a:rPr>
              <a:t>Rules</a:t>
            </a:r>
          </a:p>
          <a:p>
            <a:pPr marL="228600" indent="-228600">
              <a:lnSpc>
                <a:spcPct val="150000"/>
              </a:lnSpc>
              <a:buFont typeface="+mj-lt"/>
              <a:buAutoNum type="arabicPeriod"/>
            </a:pPr>
            <a:r>
              <a:rPr lang="en-US" sz="1100" dirty="0">
                <a:solidFill>
                  <a:schemeClr val="bg1">
                    <a:lumMod val="95000"/>
                  </a:schemeClr>
                </a:solidFill>
                <a:latin typeface="Open Sans" panose="020B0606030504020204" pitchFamily="34" charset="0"/>
              </a:rPr>
              <a:t>Must start with video introduction of team members – including name, and organization/university name.</a:t>
            </a:r>
          </a:p>
          <a:p>
            <a:pPr marL="228600" indent="-228600">
              <a:lnSpc>
                <a:spcPct val="150000"/>
              </a:lnSpc>
              <a:buFont typeface="+mj-lt"/>
              <a:buAutoNum type="arabicPeriod"/>
            </a:pPr>
            <a:r>
              <a:rPr lang="en-US" sz="1100" dirty="0">
                <a:solidFill>
                  <a:schemeClr val="bg1">
                    <a:lumMod val="95000"/>
                  </a:schemeClr>
                </a:solidFill>
                <a:latin typeface="Open Sans" panose="020B0606030504020204" pitchFamily="34" charset="0"/>
              </a:rPr>
              <a:t>Contents – Introduction, problem statement, methodology, findings, discussion, and conclusion.</a:t>
            </a:r>
          </a:p>
          <a:p>
            <a:pPr marL="228600" indent="-228600">
              <a:lnSpc>
                <a:spcPct val="150000"/>
              </a:lnSpc>
              <a:buFont typeface="+mj-lt"/>
              <a:buAutoNum type="arabicPeriod"/>
            </a:pPr>
            <a:r>
              <a:rPr lang="en-US" sz="1100" dirty="0">
                <a:solidFill>
                  <a:schemeClr val="bg1">
                    <a:lumMod val="95000"/>
                  </a:schemeClr>
                </a:solidFill>
                <a:latin typeface="Open Sans" panose="020B0606030504020204" pitchFamily="34" charset="0"/>
              </a:rPr>
              <a:t>Additional criteria - Impacts, commercialization potential, publication (if available), copyright (if available), etc.</a:t>
            </a:r>
          </a:p>
          <a:p>
            <a:pPr marL="228600" indent="-228600">
              <a:lnSpc>
                <a:spcPct val="150000"/>
              </a:lnSpc>
              <a:buFont typeface="+mj-lt"/>
              <a:buAutoNum type="arabicPeriod"/>
            </a:pPr>
            <a:r>
              <a:rPr lang="en-MY" sz="1100" dirty="0">
                <a:solidFill>
                  <a:schemeClr val="bg1">
                    <a:lumMod val="95000"/>
                  </a:schemeClr>
                </a:solidFill>
                <a:latin typeface="Open Sans" panose="020B0606030504020204" pitchFamily="34" charset="0"/>
              </a:rPr>
              <a:t>The Presentation must be in a spoken word only (no poem, singing, voice replacement, etc.).</a:t>
            </a:r>
          </a:p>
          <a:p>
            <a:pPr marL="228600" indent="-228600">
              <a:lnSpc>
                <a:spcPct val="150000"/>
              </a:lnSpc>
              <a:buFont typeface="+mj-lt"/>
              <a:buAutoNum type="arabicPeriod"/>
            </a:pPr>
            <a:r>
              <a:rPr lang="en-MY" sz="1100" dirty="0">
                <a:solidFill>
                  <a:schemeClr val="bg1">
                    <a:lumMod val="95000"/>
                  </a:schemeClr>
                </a:solidFill>
                <a:latin typeface="Open Sans" panose="020B0606030504020204" pitchFamily="34" charset="0"/>
              </a:rPr>
              <a:t>The presentation must be in </a:t>
            </a:r>
            <a:r>
              <a:rPr lang="en-MY" sz="1100" dirty="0" err="1">
                <a:solidFill>
                  <a:schemeClr val="bg1">
                    <a:lumMod val="95000"/>
                  </a:schemeClr>
                </a:solidFill>
                <a:latin typeface="Open Sans" panose="020B0606030504020204" pitchFamily="34" charset="0"/>
              </a:rPr>
              <a:t>eirher</a:t>
            </a:r>
            <a:r>
              <a:rPr lang="en-MY" sz="1100" dirty="0">
                <a:solidFill>
                  <a:schemeClr val="bg1">
                    <a:lumMod val="95000"/>
                  </a:schemeClr>
                </a:solidFill>
                <a:latin typeface="Open Sans" panose="020B0606030504020204" pitchFamily="34" charset="0"/>
              </a:rPr>
              <a:t> English or Bahasa </a:t>
            </a:r>
            <a:r>
              <a:rPr lang="en-MY" sz="1100" dirty="0" err="1">
                <a:solidFill>
                  <a:schemeClr val="bg1">
                    <a:lumMod val="95000"/>
                  </a:schemeClr>
                </a:solidFill>
                <a:latin typeface="Open Sans" panose="020B0606030504020204" pitchFamily="34" charset="0"/>
              </a:rPr>
              <a:t>Melayu</a:t>
            </a:r>
            <a:r>
              <a:rPr lang="en-MY" sz="1100" dirty="0">
                <a:solidFill>
                  <a:schemeClr val="bg1">
                    <a:lumMod val="95000"/>
                  </a:schemeClr>
                </a:solidFill>
                <a:latin typeface="Open Sans" panose="020B0606030504020204" pitchFamily="34" charset="0"/>
              </a:rPr>
              <a:t>.</a:t>
            </a:r>
            <a:endParaRPr lang="en-US" sz="1100" dirty="0">
              <a:solidFill>
                <a:schemeClr val="bg1">
                  <a:lumMod val="95000"/>
                </a:schemeClr>
              </a:solidFill>
              <a:latin typeface="Open Sans" panose="020B0606030504020204" pitchFamily="34" charset="0"/>
            </a:endParaRP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4717883"/>
            <a:ext cx="578028" cy="1148920"/>
          </a:xfrm>
          <a:prstGeom prst="rect">
            <a:avLst/>
          </a:prstGeom>
        </p:spPr>
      </p:pic>
      <p:pic>
        <p:nvPicPr>
          <p:cNvPr id="6" name="Picture Placeholder 5">
            <a:extLst>
              <a:ext uri="{FF2B5EF4-FFF2-40B4-BE49-F238E27FC236}">
                <a16:creationId xmlns:a16="http://schemas.microsoft.com/office/drawing/2014/main" id="{B3585C72-6390-5592-0A64-FB1C2408DE1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88" r="2588"/>
          <a:stretch/>
        </p:blipFill>
        <p:spPr/>
      </p:pic>
      <p:sp>
        <p:nvSpPr>
          <p:cNvPr id="2" name="TextBox 1">
            <a:extLst>
              <a:ext uri="{FF2B5EF4-FFF2-40B4-BE49-F238E27FC236}">
                <a16:creationId xmlns:a16="http://schemas.microsoft.com/office/drawing/2014/main" id="{AA17119B-98F3-0EC6-5EFC-E1D537DF6BB6}"/>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4" name="Picture 3" descr="A picture containing text, gambling house&#10;&#10;Description automatically generated">
            <a:extLst>
              <a:ext uri="{FF2B5EF4-FFF2-40B4-BE49-F238E27FC236}">
                <a16:creationId xmlns:a16="http://schemas.microsoft.com/office/drawing/2014/main" id="{455747C9-A365-DF7E-387E-938F664B0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Tree>
    <p:extLst>
      <p:ext uri="{BB962C8B-B14F-4D97-AF65-F5344CB8AC3E}">
        <p14:creationId xmlns:p14="http://schemas.microsoft.com/office/powerpoint/2010/main" val="10244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Awards</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3" name="Picture 2">
            <a:extLst>
              <a:ext uri="{FF2B5EF4-FFF2-40B4-BE49-F238E27FC236}">
                <a16:creationId xmlns:a16="http://schemas.microsoft.com/office/drawing/2014/main" id="{48930B4C-159B-49CD-715E-624B6C3EBA3E}"/>
              </a:ext>
            </a:extLst>
          </p:cNvPr>
          <p:cNvPicPr>
            <a:picLocks noChangeAspect="1"/>
          </p:cNvPicPr>
          <p:nvPr/>
        </p:nvPicPr>
        <p:blipFill>
          <a:blip r:embed="rId5"/>
          <a:stretch>
            <a:fillRect/>
          </a:stretch>
        </p:blipFill>
        <p:spPr>
          <a:xfrm>
            <a:off x="1458237" y="988446"/>
            <a:ext cx="9144000" cy="5715000"/>
          </a:xfrm>
          <a:prstGeom prst="rect">
            <a:avLst/>
          </a:prstGeom>
          <a:ln>
            <a:solidFill>
              <a:schemeClr val="bg1"/>
            </a:solidFill>
          </a:ln>
        </p:spPr>
      </p:pic>
    </p:spTree>
    <p:extLst>
      <p:ext uri="{BB962C8B-B14F-4D97-AF65-F5344CB8AC3E}">
        <p14:creationId xmlns:p14="http://schemas.microsoft.com/office/powerpoint/2010/main" val="14768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Grand Award</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6" name="Picture 5" descr="A gold trophy on a pedestal&#10;&#10;Description automatically generated">
            <a:extLst>
              <a:ext uri="{FF2B5EF4-FFF2-40B4-BE49-F238E27FC236}">
                <a16:creationId xmlns:a16="http://schemas.microsoft.com/office/drawing/2014/main" id="{14A2DE2A-4BFB-3FEF-83BF-11CD460FD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227" y="0"/>
            <a:ext cx="6858000" cy="6858000"/>
          </a:xfrm>
          <a:prstGeom prst="rect">
            <a:avLst/>
          </a:prstGeom>
        </p:spPr>
      </p:pic>
    </p:spTree>
    <p:extLst>
      <p:ext uri="{BB962C8B-B14F-4D97-AF65-F5344CB8AC3E}">
        <p14:creationId xmlns:p14="http://schemas.microsoft.com/office/powerpoint/2010/main" val="120014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Important Dates</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graphicFrame>
        <p:nvGraphicFramePr>
          <p:cNvPr id="8" name="Diagram 7">
            <a:extLst>
              <a:ext uri="{FF2B5EF4-FFF2-40B4-BE49-F238E27FC236}">
                <a16:creationId xmlns:a16="http://schemas.microsoft.com/office/drawing/2014/main" id="{2833993A-F451-60AB-5B09-145FF571BDAF}"/>
              </a:ext>
            </a:extLst>
          </p:cNvPr>
          <p:cNvGraphicFramePr/>
          <p:nvPr>
            <p:extLst>
              <p:ext uri="{D42A27DB-BD31-4B8C-83A1-F6EECF244321}">
                <p14:modId xmlns:p14="http://schemas.microsoft.com/office/powerpoint/2010/main" val="2856401649"/>
              </p:ext>
            </p:extLst>
          </p:nvPr>
        </p:nvGraphicFramePr>
        <p:xfrm>
          <a:off x="2032000" y="982133"/>
          <a:ext cx="898266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03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4" name="Picture Placeholder 13" descr="Logo&#10;&#10;Description automatically generated">
            <a:extLst>
              <a:ext uri="{FF2B5EF4-FFF2-40B4-BE49-F238E27FC236}">
                <a16:creationId xmlns:a16="http://schemas.microsoft.com/office/drawing/2014/main" id="{E24CC4D7-23C5-0BB2-9A81-7B2E7265F8F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23" b="923"/>
          <a:stretch>
            <a:fillRect/>
          </a:stretch>
        </p:blipFill>
        <p:spPr/>
      </p:pic>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8405882-FEC4-4F7A-91FF-8C2D57A043F7}"/>
              </a:ext>
            </a:extLst>
          </p:cNvPr>
          <p:cNvSpPr txBox="1"/>
          <p:nvPr/>
        </p:nvSpPr>
        <p:spPr>
          <a:xfrm>
            <a:off x="6122220" y="2066371"/>
            <a:ext cx="5009660" cy="707886"/>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Paper </a:t>
            </a:r>
            <a:r>
              <a:rPr lang="en-US" sz="4000" b="1" dirty="0">
                <a:solidFill>
                  <a:schemeClr val="accent3"/>
                </a:solidFill>
                <a:latin typeface="Montserrat SemiBold" panose="00000700000000000000" pitchFamily="2" charset="0"/>
              </a:rPr>
              <a:t>Publication</a:t>
            </a:r>
          </a:p>
        </p:txBody>
      </p:sp>
      <p:sp>
        <p:nvSpPr>
          <p:cNvPr id="35" name="Rectangle 34">
            <a:extLst>
              <a:ext uri="{FF2B5EF4-FFF2-40B4-BE49-F238E27FC236}">
                <a16:creationId xmlns:a16="http://schemas.microsoft.com/office/drawing/2014/main" id="{F5CF283C-9362-473D-8E48-D539741F378B}"/>
              </a:ext>
            </a:extLst>
          </p:cNvPr>
          <p:cNvSpPr/>
          <p:nvPr/>
        </p:nvSpPr>
        <p:spPr>
          <a:xfrm>
            <a:off x="6169405" y="2853021"/>
            <a:ext cx="5312632" cy="2097434"/>
          </a:xfrm>
          <a:prstGeom prst="rect">
            <a:avLst/>
          </a:prstGeom>
        </p:spPr>
        <p:txBody>
          <a:bodyPr wrap="square">
            <a:spAutoFit/>
          </a:bodyPr>
          <a:lstStyle/>
          <a:p>
            <a:pPr>
              <a:lnSpc>
                <a:spcPct val="150000"/>
              </a:lnSpc>
            </a:pPr>
            <a:r>
              <a:rPr lang="en-MY" sz="1100" dirty="0">
                <a:solidFill>
                  <a:schemeClr val="bg1">
                    <a:lumMod val="85000"/>
                  </a:schemeClr>
                </a:solidFill>
                <a:latin typeface="Open Sans" panose="020B0606030504020204" pitchFamily="34" charset="0"/>
              </a:rPr>
              <a:t>Why Published with Us:</a:t>
            </a:r>
          </a:p>
          <a:p>
            <a:pPr>
              <a:lnSpc>
                <a:spcPct val="150000"/>
              </a:lnSpc>
            </a:pPr>
            <a:endParaRPr lang="en-MY" sz="1100" dirty="0">
              <a:solidFill>
                <a:schemeClr val="bg1">
                  <a:lumMod val="85000"/>
                </a:schemeClr>
              </a:solidFill>
              <a:latin typeface="Open Sans" panose="020B0606030504020204" pitchFamily="34" charset="0"/>
            </a:endParaRPr>
          </a:p>
          <a:p>
            <a:pPr>
              <a:lnSpc>
                <a:spcPct val="150000"/>
              </a:lnSpc>
            </a:pPr>
            <a:r>
              <a:rPr lang="en-MY" sz="1100" dirty="0">
                <a:solidFill>
                  <a:schemeClr val="bg1">
                    <a:lumMod val="85000"/>
                  </a:schemeClr>
                </a:solidFill>
                <a:latin typeface="Open Sans" panose="020B0606030504020204" pitchFamily="34" charset="0"/>
              </a:rPr>
              <a:t>Fast publication process.</a:t>
            </a:r>
          </a:p>
          <a:p>
            <a:pPr>
              <a:lnSpc>
                <a:spcPct val="150000"/>
              </a:lnSpc>
            </a:pPr>
            <a:r>
              <a:rPr lang="en-MY" sz="1100" dirty="0">
                <a:solidFill>
                  <a:schemeClr val="bg1">
                    <a:lumMod val="85000"/>
                  </a:schemeClr>
                </a:solidFill>
                <a:latin typeface="Open Sans" panose="020B0606030504020204" pitchFamily="34" charset="0"/>
              </a:rPr>
              <a:t>DOI registered with </a:t>
            </a:r>
            <a:r>
              <a:rPr lang="en-MY" sz="1100" dirty="0" err="1">
                <a:solidFill>
                  <a:schemeClr val="bg1">
                    <a:lumMod val="85000"/>
                  </a:schemeClr>
                </a:solidFill>
                <a:latin typeface="Open Sans" panose="020B0606030504020204" pitchFamily="34" charset="0"/>
              </a:rPr>
              <a:t>Zenodo</a:t>
            </a:r>
            <a:r>
              <a:rPr lang="en-MY" sz="1100" dirty="0">
                <a:solidFill>
                  <a:schemeClr val="bg1">
                    <a:lumMod val="85000"/>
                  </a:schemeClr>
                </a:solidFill>
                <a:latin typeface="Open Sans" panose="020B0606030504020204" pitchFamily="34" charset="0"/>
              </a:rPr>
              <a:t>.</a:t>
            </a:r>
          </a:p>
          <a:p>
            <a:pPr>
              <a:lnSpc>
                <a:spcPct val="150000"/>
              </a:lnSpc>
            </a:pPr>
            <a:r>
              <a:rPr lang="en-MY" sz="1100" dirty="0">
                <a:solidFill>
                  <a:schemeClr val="bg1">
                    <a:lumMod val="85000"/>
                  </a:schemeClr>
                </a:solidFill>
                <a:latin typeface="Open Sans" panose="020B0606030504020204" pitchFamily="34" charset="0"/>
              </a:rPr>
              <a:t>The article will be submitted for indexing at </a:t>
            </a:r>
            <a:r>
              <a:rPr lang="en-MY" sz="1100" dirty="0" err="1">
                <a:solidFill>
                  <a:schemeClr val="bg1">
                    <a:lumMod val="85000"/>
                  </a:schemeClr>
                </a:solidFill>
                <a:latin typeface="Open Sans" panose="020B0606030504020204" pitchFamily="34" charset="0"/>
              </a:rPr>
              <a:t>OpenAire</a:t>
            </a:r>
            <a:r>
              <a:rPr lang="en-MY" sz="1100" dirty="0">
                <a:solidFill>
                  <a:schemeClr val="bg1">
                    <a:lumMod val="85000"/>
                  </a:schemeClr>
                </a:solidFill>
                <a:latin typeface="Open Sans" panose="020B0606030504020204" pitchFamily="34" charset="0"/>
              </a:rPr>
              <a:t>.</a:t>
            </a:r>
          </a:p>
          <a:p>
            <a:pPr>
              <a:lnSpc>
                <a:spcPct val="150000"/>
              </a:lnSpc>
            </a:pPr>
            <a:r>
              <a:rPr lang="en-MY" sz="1100" dirty="0">
                <a:solidFill>
                  <a:schemeClr val="bg1">
                    <a:lumMod val="85000"/>
                  </a:schemeClr>
                </a:solidFill>
                <a:latin typeface="Open Sans" panose="020B0606030504020204" pitchFamily="34" charset="0"/>
              </a:rPr>
              <a:t>Selected article will be published in the Malaysia Journal of Invention and Innovation (Without additional FEE).</a:t>
            </a:r>
          </a:p>
          <a:p>
            <a:pPr>
              <a:lnSpc>
                <a:spcPct val="150000"/>
              </a:lnSpc>
            </a:pPr>
            <a:r>
              <a:rPr lang="en-MY" sz="1100" dirty="0">
                <a:solidFill>
                  <a:schemeClr val="bg1">
                    <a:lumMod val="85000"/>
                  </a:schemeClr>
                </a:solidFill>
                <a:latin typeface="Open Sans" panose="020B0606030504020204" pitchFamily="34" charset="0"/>
              </a:rPr>
              <a:t>Minimum publication Fee (RM50)</a:t>
            </a:r>
            <a:endParaRPr lang="en-US" sz="1100" dirty="0">
              <a:solidFill>
                <a:schemeClr val="bg1">
                  <a:lumMod val="85000"/>
                </a:schemeClr>
              </a:solidFill>
              <a:latin typeface="DauphinPlain"/>
            </a:endParaRPr>
          </a:p>
        </p:txBody>
      </p:sp>
      <p:sp>
        <p:nvSpPr>
          <p:cNvPr id="37" name="Rounded Rectangle 9">
            <a:hlinkClick r:id="rId3"/>
            <a:extLst>
              <a:ext uri="{FF2B5EF4-FFF2-40B4-BE49-F238E27FC236}">
                <a16:creationId xmlns:a16="http://schemas.microsoft.com/office/drawing/2014/main" id="{E4464F43-26E8-4CB4-B56D-AA4426FEF3D1}"/>
              </a:ext>
            </a:extLst>
          </p:cNvPr>
          <p:cNvSpPr/>
          <p:nvPr/>
        </p:nvSpPr>
        <p:spPr>
          <a:xfrm>
            <a:off x="6203814" y="5093358"/>
            <a:ext cx="1666568" cy="462647"/>
          </a:xfrm>
          <a:prstGeom prst="roundRect">
            <a:avLst>
              <a:gd name="adj" fmla="val 50000"/>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3273EEDE-8D00-4CD5-BDD7-B9CD04E4F641}"/>
              </a:ext>
            </a:extLst>
          </p:cNvPr>
          <p:cNvSpPr txBox="1"/>
          <p:nvPr/>
        </p:nvSpPr>
        <p:spPr>
          <a:xfrm>
            <a:off x="6332101" y="5186181"/>
            <a:ext cx="1409993" cy="307777"/>
          </a:xfrm>
          <a:prstGeom prst="rect">
            <a:avLst/>
          </a:prstGeom>
          <a:noFill/>
        </p:spPr>
        <p:txBody>
          <a:bodyPr wrap="square" rtlCol="0">
            <a:spAutoFit/>
          </a:bodyPr>
          <a:lstStyle/>
          <a:p>
            <a:pPr algn="ctr"/>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hlinkClick r:id="rId3">
                  <a:extLst>
                    <a:ext uri="{A12FA001-AC4F-418D-AE19-62706E023703}">
                      <ahyp:hlinkClr xmlns:ahyp="http://schemas.microsoft.com/office/drawing/2018/hyperlinkcolor" val="tx"/>
                    </a:ext>
                  </a:extLst>
                </a:hlinkClick>
              </a:rPr>
              <a:t>Submit</a:t>
            </a:r>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 Now</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39" name="Graphic 4">
            <a:extLst>
              <a:ext uri="{FF2B5EF4-FFF2-40B4-BE49-F238E27FC236}">
                <a16:creationId xmlns:a16="http://schemas.microsoft.com/office/drawing/2014/main" id="{9ECEBA02-3182-46BF-A377-8921C883D9B9}"/>
              </a:ext>
            </a:extLst>
          </p:cNvPr>
          <p:cNvSpPr/>
          <p:nvPr/>
        </p:nvSpPr>
        <p:spPr>
          <a:xfrm>
            <a:off x="388382" y="2066371"/>
            <a:ext cx="2722726" cy="1533525"/>
          </a:xfrm>
          <a:custGeom>
            <a:avLst/>
            <a:gdLst>
              <a:gd name="connsiteX0" fmla="*/ 2334578 w 2491740"/>
              <a:gd name="connsiteY0" fmla="*/ 1533525 h 1533525"/>
              <a:gd name="connsiteX1" fmla="*/ 157163 w 2491740"/>
              <a:gd name="connsiteY1" fmla="*/ 1533525 h 1533525"/>
              <a:gd name="connsiteX2" fmla="*/ 0 w 2491740"/>
              <a:gd name="connsiteY2" fmla="*/ 1376363 h 1533525"/>
              <a:gd name="connsiteX3" fmla="*/ 0 w 2491740"/>
              <a:gd name="connsiteY3" fmla="*/ 157163 h 1533525"/>
              <a:gd name="connsiteX4" fmla="*/ 157163 w 2491740"/>
              <a:gd name="connsiteY4" fmla="*/ 0 h 1533525"/>
              <a:gd name="connsiteX5" fmla="*/ 2334578 w 2491740"/>
              <a:gd name="connsiteY5" fmla="*/ 0 h 1533525"/>
              <a:gd name="connsiteX6" fmla="*/ 2491740 w 2491740"/>
              <a:gd name="connsiteY6" fmla="*/ 157163 h 1533525"/>
              <a:gd name="connsiteX7" fmla="*/ 2491740 w 2491740"/>
              <a:gd name="connsiteY7" fmla="*/ 1376363 h 1533525"/>
              <a:gd name="connsiteX8" fmla="*/ 2334578 w 2491740"/>
              <a:gd name="connsiteY8" fmla="*/ 1533525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1740" h="1533525">
                <a:moveTo>
                  <a:pt x="2334578" y="1533525"/>
                </a:moveTo>
                <a:lnTo>
                  <a:pt x="157163" y="1533525"/>
                </a:lnTo>
                <a:cubicBezTo>
                  <a:pt x="70485" y="1533525"/>
                  <a:pt x="0" y="1463040"/>
                  <a:pt x="0" y="1376363"/>
                </a:cubicBezTo>
                <a:lnTo>
                  <a:pt x="0" y="157163"/>
                </a:lnTo>
                <a:cubicBezTo>
                  <a:pt x="0" y="70485"/>
                  <a:pt x="70485" y="0"/>
                  <a:pt x="157163" y="0"/>
                </a:cubicBezTo>
                <a:lnTo>
                  <a:pt x="2334578" y="0"/>
                </a:lnTo>
                <a:cubicBezTo>
                  <a:pt x="2421255" y="0"/>
                  <a:pt x="2491740" y="70485"/>
                  <a:pt x="2491740" y="157163"/>
                </a:cubicBezTo>
                <a:lnTo>
                  <a:pt x="2491740" y="1376363"/>
                </a:lnTo>
                <a:cubicBezTo>
                  <a:pt x="2491740" y="1463040"/>
                  <a:pt x="2421255" y="1533525"/>
                  <a:pt x="2334578" y="1533525"/>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40" name="Rectangle 39">
            <a:extLst>
              <a:ext uri="{FF2B5EF4-FFF2-40B4-BE49-F238E27FC236}">
                <a16:creationId xmlns:a16="http://schemas.microsoft.com/office/drawing/2014/main" id="{FF0F6C10-C056-487F-A428-8C04F3071CF4}"/>
              </a:ext>
            </a:extLst>
          </p:cNvPr>
          <p:cNvSpPr/>
          <p:nvPr/>
        </p:nvSpPr>
        <p:spPr>
          <a:xfrm>
            <a:off x="751149" y="2386916"/>
            <a:ext cx="2027605" cy="1080937"/>
          </a:xfrm>
          <a:prstGeom prst="rect">
            <a:avLst/>
          </a:prstGeom>
        </p:spPr>
        <p:txBody>
          <a:bodyPr wrap="square">
            <a:spAutoFit/>
          </a:bodyPr>
          <a:lstStyle/>
          <a:p>
            <a:pPr>
              <a:lnSpc>
                <a:spcPct val="150000"/>
              </a:lnSpc>
            </a:pPr>
            <a:r>
              <a:rPr lang="en-MY" sz="1100" dirty="0">
                <a:solidFill>
                  <a:schemeClr val="bg1">
                    <a:lumMod val="85000"/>
                  </a:schemeClr>
                </a:solidFill>
                <a:latin typeface="Open Sans" panose="020B0606030504020204" pitchFamily="34" charset="0"/>
              </a:rPr>
              <a:t>Fast publication process.</a:t>
            </a:r>
          </a:p>
          <a:p>
            <a:pPr>
              <a:lnSpc>
                <a:spcPct val="150000"/>
              </a:lnSpc>
            </a:pPr>
            <a:r>
              <a:rPr lang="en-MY" sz="1100" dirty="0">
                <a:solidFill>
                  <a:schemeClr val="bg1">
                    <a:lumMod val="85000"/>
                  </a:schemeClr>
                </a:solidFill>
                <a:latin typeface="Open Sans" panose="020B0606030504020204" pitchFamily="34" charset="0"/>
              </a:rPr>
              <a:t>DOI registered with </a:t>
            </a:r>
            <a:r>
              <a:rPr lang="en-MY" sz="1100" dirty="0" err="1">
                <a:solidFill>
                  <a:schemeClr val="bg1">
                    <a:lumMod val="85000"/>
                  </a:schemeClr>
                </a:solidFill>
                <a:latin typeface="Open Sans" panose="020B0606030504020204" pitchFamily="34" charset="0"/>
              </a:rPr>
              <a:t>Zenodo</a:t>
            </a:r>
            <a:r>
              <a:rPr lang="en-MY" sz="1100" dirty="0">
                <a:solidFill>
                  <a:schemeClr val="bg1">
                    <a:lumMod val="85000"/>
                  </a:schemeClr>
                </a:solidFill>
                <a:latin typeface="Open Sans" panose="020B0606030504020204" pitchFamily="34" charset="0"/>
              </a:rPr>
              <a:t>.</a:t>
            </a:r>
          </a:p>
          <a:p>
            <a:pPr>
              <a:lnSpc>
                <a:spcPct val="150000"/>
              </a:lnSpc>
            </a:pPr>
            <a:r>
              <a:rPr lang="en-MY" sz="1100" dirty="0">
                <a:solidFill>
                  <a:schemeClr val="bg1">
                    <a:lumMod val="85000"/>
                  </a:schemeClr>
                </a:solidFill>
                <a:latin typeface="Open Sans" panose="020B0606030504020204" pitchFamily="34" charset="0"/>
              </a:rPr>
              <a:t>The article will be submitted for indexing at </a:t>
            </a:r>
            <a:r>
              <a:rPr lang="en-MY" sz="1100" dirty="0" err="1">
                <a:solidFill>
                  <a:schemeClr val="bg1">
                    <a:lumMod val="85000"/>
                  </a:schemeClr>
                </a:solidFill>
                <a:latin typeface="Open Sans" panose="020B0606030504020204" pitchFamily="34" charset="0"/>
              </a:rPr>
              <a:t>OpenAire</a:t>
            </a:r>
            <a:r>
              <a:rPr lang="en-MY" sz="1100" dirty="0">
                <a:solidFill>
                  <a:schemeClr val="bg1">
                    <a:lumMod val="85000"/>
                  </a:schemeClr>
                </a:solidFill>
                <a:latin typeface="Open Sans" panose="020B0606030504020204" pitchFamily="34" charset="0"/>
              </a:rPr>
              <a:t>.</a:t>
            </a:r>
          </a:p>
        </p:txBody>
      </p:sp>
      <p:sp>
        <p:nvSpPr>
          <p:cNvPr id="41" name="TextBox 40">
            <a:extLst>
              <a:ext uri="{FF2B5EF4-FFF2-40B4-BE49-F238E27FC236}">
                <a16:creationId xmlns:a16="http://schemas.microsoft.com/office/drawing/2014/main" id="{5234F8AD-23BC-47BC-811B-F015A324E6C1}"/>
              </a:ext>
            </a:extLst>
          </p:cNvPr>
          <p:cNvSpPr txBox="1"/>
          <p:nvPr/>
        </p:nvSpPr>
        <p:spPr>
          <a:xfrm>
            <a:off x="757996" y="2196283"/>
            <a:ext cx="2353111" cy="292388"/>
          </a:xfrm>
          <a:prstGeom prst="rect">
            <a:avLst/>
          </a:prstGeom>
          <a:noFill/>
        </p:spPr>
        <p:txBody>
          <a:bodyPr wrap="square" rtlCol="0">
            <a:spAutoFit/>
          </a:bodyPr>
          <a:lstStyle/>
          <a:p>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PUBLISHED WITH US</a:t>
            </a:r>
            <a:endParaRPr lang="id-ID" sz="1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Graphic 41">
            <a:extLst>
              <a:ext uri="{FF2B5EF4-FFF2-40B4-BE49-F238E27FC236}">
                <a16:creationId xmlns:a16="http://schemas.microsoft.com/office/drawing/2014/main" id="{BF04A1D4-4B96-4855-BAC4-95A38BABA9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flipV="1">
            <a:off x="5184697" y="5841995"/>
            <a:ext cx="1022354" cy="1022354"/>
          </a:xfrm>
          <a:prstGeom prst="rect">
            <a:avLst/>
          </a:prstGeom>
        </p:spPr>
      </p:pic>
      <p:sp>
        <p:nvSpPr>
          <p:cNvPr id="2" name="TextBox 1">
            <a:extLst>
              <a:ext uri="{FF2B5EF4-FFF2-40B4-BE49-F238E27FC236}">
                <a16:creationId xmlns:a16="http://schemas.microsoft.com/office/drawing/2014/main" id="{F7F3AB3C-A813-1BB0-7A9E-8E1231FC85E2}"/>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4" name="TextBox 3">
            <a:extLst>
              <a:ext uri="{FF2B5EF4-FFF2-40B4-BE49-F238E27FC236}">
                <a16:creationId xmlns:a16="http://schemas.microsoft.com/office/drawing/2014/main" id="{23BAE119-85A9-AFB5-5DA4-4E3DAEABDA0B}"/>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19F17C2-9F8A-E1ED-2E38-758916E79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15" name="Picture 14">
            <a:extLst>
              <a:ext uri="{FF2B5EF4-FFF2-40B4-BE49-F238E27FC236}">
                <a16:creationId xmlns:a16="http://schemas.microsoft.com/office/drawing/2014/main" id="{5723DED4-D7E5-78D6-775A-A344C1D735B3}"/>
              </a:ext>
            </a:extLst>
          </p:cNvPr>
          <p:cNvPicPr>
            <a:picLocks noChangeAspect="1"/>
          </p:cNvPicPr>
          <p:nvPr/>
        </p:nvPicPr>
        <p:blipFill>
          <a:blip r:embed="rId7"/>
          <a:stretch>
            <a:fillRect/>
          </a:stretch>
        </p:blipFill>
        <p:spPr>
          <a:xfrm>
            <a:off x="3858147" y="6000749"/>
            <a:ext cx="1044550" cy="257321"/>
          </a:xfrm>
          <a:prstGeom prst="rect">
            <a:avLst/>
          </a:prstGeom>
        </p:spPr>
      </p:pic>
      <p:pic>
        <p:nvPicPr>
          <p:cNvPr id="16" name="Graphic 15" descr="Apple with solid fill">
            <a:extLst>
              <a:ext uri="{FF2B5EF4-FFF2-40B4-BE49-F238E27FC236}">
                <a16:creationId xmlns:a16="http://schemas.microsoft.com/office/drawing/2014/main" id="{CFCE9737-97A5-3424-F30F-9DB1AC9E47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88186" y="3433226"/>
            <a:ext cx="215628" cy="215628"/>
          </a:xfrm>
          <a:prstGeom prst="rect">
            <a:avLst/>
          </a:prstGeom>
        </p:spPr>
      </p:pic>
      <p:pic>
        <p:nvPicPr>
          <p:cNvPr id="17" name="Graphic 16" descr="Apple with solid fill">
            <a:extLst>
              <a:ext uri="{FF2B5EF4-FFF2-40B4-BE49-F238E27FC236}">
                <a16:creationId xmlns:a16="http://schemas.microsoft.com/office/drawing/2014/main" id="{FA9EF4E9-1E22-323A-D338-120BFB9ED5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88186" y="3666869"/>
            <a:ext cx="215628" cy="215628"/>
          </a:xfrm>
          <a:prstGeom prst="rect">
            <a:avLst/>
          </a:prstGeom>
        </p:spPr>
      </p:pic>
      <p:pic>
        <p:nvPicPr>
          <p:cNvPr id="18" name="Graphic 17" descr="Apple with solid fill">
            <a:extLst>
              <a:ext uri="{FF2B5EF4-FFF2-40B4-BE49-F238E27FC236}">
                <a16:creationId xmlns:a16="http://schemas.microsoft.com/office/drawing/2014/main" id="{764E1ABB-390E-EB2E-5881-BC89F06F6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91361" y="3934988"/>
            <a:ext cx="215628" cy="215628"/>
          </a:xfrm>
          <a:prstGeom prst="rect">
            <a:avLst/>
          </a:prstGeom>
        </p:spPr>
      </p:pic>
      <p:pic>
        <p:nvPicPr>
          <p:cNvPr id="20" name="Graphic 19" descr="Apple with solid fill">
            <a:extLst>
              <a:ext uri="{FF2B5EF4-FFF2-40B4-BE49-F238E27FC236}">
                <a16:creationId xmlns:a16="http://schemas.microsoft.com/office/drawing/2014/main" id="{9B895E5D-2AF0-EA86-FEAC-97FA38782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91361" y="4168631"/>
            <a:ext cx="215628" cy="215628"/>
          </a:xfrm>
          <a:prstGeom prst="rect">
            <a:avLst/>
          </a:prstGeom>
        </p:spPr>
      </p:pic>
      <p:pic>
        <p:nvPicPr>
          <p:cNvPr id="27" name="Graphic 26" descr="Apple with solid fill">
            <a:extLst>
              <a:ext uri="{FF2B5EF4-FFF2-40B4-BE49-F238E27FC236}">
                <a16:creationId xmlns:a16="http://schemas.microsoft.com/office/drawing/2014/main" id="{089B5F6D-A857-C1B2-48F1-C1E129EA13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88186" y="4672710"/>
            <a:ext cx="215628" cy="215628"/>
          </a:xfrm>
          <a:prstGeom prst="rect">
            <a:avLst/>
          </a:prstGeom>
        </p:spPr>
      </p:pic>
      <p:sp>
        <p:nvSpPr>
          <p:cNvPr id="3" name="Explosion: 14 Points 2">
            <a:extLst>
              <a:ext uri="{FF2B5EF4-FFF2-40B4-BE49-F238E27FC236}">
                <a16:creationId xmlns:a16="http://schemas.microsoft.com/office/drawing/2014/main" id="{638A45EF-CFD4-10CC-BD42-5F7E0F6A051F}"/>
              </a:ext>
            </a:extLst>
          </p:cNvPr>
          <p:cNvSpPr/>
          <p:nvPr/>
        </p:nvSpPr>
        <p:spPr>
          <a:xfrm>
            <a:off x="3216035" y="332530"/>
            <a:ext cx="3267964" cy="2036190"/>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RM50 / </a:t>
            </a:r>
          </a:p>
          <a:p>
            <a:pPr algn="ctr"/>
            <a:r>
              <a:rPr lang="en-MY" dirty="0"/>
              <a:t>USD 20 ONLY!</a:t>
            </a:r>
          </a:p>
        </p:txBody>
      </p:sp>
    </p:spTree>
    <p:extLst>
      <p:ext uri="{BB962C8B-B14F-4D97-AF65-F5344CB8AC3E}">
        <p14:creationId xmlns:p14="http://schemas.microsoft.com/office/powerpoint/2010/main" val="37867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Graphic 1">
            <a:extLst>
              <a:ext uri="{FF2B5EF4-FFF2-40B4-BE49-F238E27FC236}">
                <a16:creationId xmlns:a16="http://schemas.microsoft.com/office/drawing/2014/main" id="{5C316CBA-9940-456B-B778-682FE388C3C7}"/>
              </a:ext>
            </a:extLst>
          </p:cNvPr>
          <p:cNvSpPr/>
          <p:nvPr/>
        </p:nvSpPr>
        <p:spPr>
          <a:xfrm rot="5400000" flipH="1">
            <a:off x="4528816" y="-805184"/>
            <a:ext cx="4201258" cy="11125109"/>
          </a:xfrm>
          <a:custGeom>
            <a:avLst/>
            <a:gdLst>
              <a:gd name="connsiteX0" fmla="*/ 3285861 w 3285860"/>
              <a:gd name="connsiteY0" fmla="*/ 0 h 4906700"/>
              <a:gd name="connsiteX1" fmla="*/ 3285861 w 3285860"/>
              <a:gd name="connsiteY1" fmla="*/ 4303879 h 4906700"/>
              <a:gd name="connsiteX2" fmla="*/ 2683039 w 3285860"/>
              <a:gd name="connsiteY2" fmla="*/ 4906701 h 4906700"/>
              <a:gd name="connsiteX3" fmla="*/ 0 w 3285860"/>
              <a:gd name="connsiteY3" fmla="*/ 4906701 h 4906700"/>
              <a:gd name="connsiteX4" fmla="*/ 0 w 3285860"/>
              <a:gd name="connsiteY4" fmla="*/ 0 h 4906700"/>
              <a:gd name="connsiteX5" fmla="*/ 3285861 w 3285860"/>
              <a:gd name="connsiteY5" fmla="*/ 0 h 49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860" h="4906700">
                <a:moveTo>
                  <a:pt x="3285861" y="0"/>
                </a:moveTo>
                <a:lnTo>
                  <a:pt x="3285861" y="4303879"/>
                </a:lnTo>
                <a:cubicBezTo>
                  <a:pt x="3285861" y="4636762"/>
                  <a:pt x="3015923" y="4906701"/>
                  <a:pt x="2683039" y="4906701"/>
                </a:cubicBezTo>
                <a:lnTo>
                  <a:pt x="0" y="4906701"/>
                </a:lnTo>
                <a:lnTo>
                  <a:pt x="0" y="0"/>
                </a:lnTo>
                <a:lnTo>
                  <a:pt x="328586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lt1"/>
              </a:solidFill>
            </a:endParaRPr>
          </a:p>
        </p:txBody>
      </p:sp>
      <p:sp>
        <p:nvSpPr>
          <p:cNvPr id="17" name="TextBox 16">
            <a:extLst>
              <a:ext uri="{FF2B5EF4-FFF2-40B4-BE49-F238E27FC236}">
                <a16:creationId xmlns:a16="http://schemas.microsoft.com/office/drawing/2014/main" id="{A81C7BAD-9229-4297-AEF7-263B6FB5FA46}"/>
              </a:ext>
            </a:extLst>
          </p:cNvPr>
          <p:cNvSpPr txBox="1"/>
          <p:nvPr/>
        </p:nvSpPr>
        <p:spPr>
          <a:xfrm>
            <a:off x="935791" y="1821512"/>
            <a:ext cx="6252409" cy="769441"/>
          </a:xfrm>
          <a:prstGeom prst="rect">
            <a:avLst/>
          </a:prstGeom>
          <a:noFill/>
        </p:spPr>
        <p:txBody>
          <a:bodyPr wrap="square" rtlCol="0">
            <a:spAutoFit/>
          </a:bodyPr>
          <a:lstStyle/>
          <a:p>
            <a:r>
              <a:rPr lang="en-US" sz="4400" b="1" dirty="0">
                <a:solidFill>
                  <a:schemeClr val="accent3"/>
                </a:solidFill>
                <a:latin typeface="Montserrat Bold" panose="00000800000000000000" pitchFamily="2" charset="0"/>
                <a:ea typeface="Inter" panose="020B0502030000000004" pitchFamily="34" charset="0"/>
                <a:cs typeface="Poppins Medium" pitchFamily="2" charset="77"/>
              </a:rPr>
              <a:t>Strategic </a:t>
            </a:r>
            <a:r>
              <a:rPr lang="en-US" sz="4400" b="1" dirty="0">
                <a:solidFill>
                  <a:schemeClr val="accent3"/>
                </a:solidFill>
                <a:latin typeface="Montserrat SemiBold" panose="00000700000000000000" pitchFamily="2" charset="0"/>
                <a:ea typeface="Inter" panose="020B0502030000000004" pitchFamily="34" charset="0"/>
                <a:cs typeface="Poppins Medium" pitchFamily="2" charset="77"/>
              </a:rPr>
              <a:t> </a:t>
            </a:r>
            <a:r>
              <a:rPr lang="en-US" sz="4400" b="1" dirty="0">
                <a:solidFill>
                  <a:schemeClr val="bg1">
                    <a:lumMod val="95000"/>
                  </a:schemeClr>
                </a:solidFill>
                <a:latin typeface="Montserrat SemiBold" panose="00000700000000000000" pitchFamily="2" charset="0"/>
                <a:ea typeface="Inter" panose="020B0502030000000004" pitchFamily="34" charset="0"/>
                <a:cs typeface="Poppins Medium" pitchFamily="2" charset="77"/>
              </a:rPr>
              <a:t> Partners</a:t>
            </a:r>
          </a:p>
        </p:txBody>
      </p:sp>
      <p:cxnSp>
        <p:nvCxnSpPr>
          <p:cNvPr id="28" name="Straight Arrow Connector 27">
            <a:extLst>
              <a:ext uri="{FF2B5EF4-FFF2-40B4-BE49-F238E27FC236}">
                <a16:creationId xmlns:a16="http://schemas.microsoft.com/office/drawing/2014/main" id="{91CEF9D9-C7DA-4070-9BC5-6033CB80C906}"/>
              </a:ext>
            </a:extLst>
          </p:cNvPr>
          <p:cNvCxnSpPr/>
          <p:nvPr/>
        </p:nvCxnSpPr>
        <p:spPr>
          <a:xfrm>
            <a:off x="1066891"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D024C851-E62F-4E54-A834-EEF34D7B52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flipV="1">
            <a:off x="10864851" y="5537200"/>
            <a:ext cx="1327149" cy="1327149"/>
          </a:xfrm>
          <a:prstGeom prst="rect">
            <a:avLst/>
          </a:prstGeom>
        </p:spPr>
      </p:pic>
      <p:sp>
        <p:nvSpPr>
          <p:cNvPr id="7" name="TextBox 6">
            <a:extLst>
              <a:ext uri="{FF2B5EF4-FFF2-40B4-BE49-F238E27FC236}">
                <a16:creationId xmlns:a16="http://schemas.microsoft.com/office/drawing/2014/main" id="{30980FDF-8441-DB30-C72D-C6D3E60A91FA}"/>
              </a:ext>
            </a:extLst>
          </p:cNvPr>
          <p:cNvSpPr txBox="1"/>
          <p:nvPr/>
        </p:nvSpPr>
        <p:spPr>
          <a:xfrm>
            <a:off x="329654" y="540664"/>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12" name="Picture 11" descr="A picture containing text, gambling house&#10;&#10;Description automatically generated">
            <a:extLst>
              <a:ext uri="{FF2B5EF4-FFF2-40B4-BE49-F238E27FC236}">
                <a16:creationId xmlns:a16="http://schemas.microsoft.com/office/drawing/2014/main" id="{FBE6CD8E-4544-D068-B445-592028FF9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960" y="224696"/>
            <a:ext cx="913755" cy="913755"/>
          </a:xfrm>
          <a:prstGeom prst="rect">
            <a:avLst/>
          </a:prstGeom>
          <a:effectLst>
            <a:glow rad="88900">
              <a:schemeClr val="bg1">
                <a:alpha val="29000"/>
              </a:schemeClr>
            </a:glow>
          </a:effectLst>
        </p:spPr>
      </p:pic>
      <p:pic>
        <p:nvPicPr>
          <p:cNvPr id="30" name="Picture 29">
            <a:extLst>
              <a:ext uri="{FF2B5EF4-FFF2-40B4-BE49-F238E27FC236}">
                <a16:creationId xmlns:a16="http://schemas.microsoft.com/office/drawing/2014/main" id="{183F541A-FE16-F2C4-8DC6-E539B3537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715" y="4689018"/>
            <a:ext cx="643638" cy="633600"/>
          </a:xfrm>
          <a:prstGeom prst="rect">
            <a:avLst/>
          </a:prstGeom>
        </p:spPr>
      </p:pic>
      <p:pic>
        <p:nvPicPr>
          <p:cNvPr id="36" name="Picture 35">
            <a:extLst>
              <a:ext uri="{FF2B5EF4-FFF2-40B4-BE49-F238E27FC236}">
                <a16:creationId xmlns:a16="http://schemas.microsoft.com/office/drawing/2014/main" id="{85F761E6-E0CF-3140-1D52-DDB4A815A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4358" y="4697615"/>
            <a:ext cx="637140" cy="633600"/>
          </a:xfrm>
          <a:prstGeom prst="rect">
            <a:avLst/>
          </a:prstGeom>
        </p:spPr>
      </p:pic>
      <p:pic>
        <p:nvPicPr>
          <p:cNvPr id="38" name="Picture 37">
            <a:extLst>
              <a:ext uri="{FF2B5EF4-FFF2-40B4-BE49-F238E27FC236}">
                <a16:creationId xmlns:a16="http://schemas.microsoft.com/office/drawing/2014/main" id="{8800D5D3-0F12-34D4-A293-4C7A73E57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054" y="5537200"/>
            <a:ext cx="633600" cy="633600"/>
          </a:xfrm>
          <a:prstGeom prst="rect">
            <a:avLst/>
          </a:prstGeom>
        </p:spPr>
      </p:pic>
      <p:pic>
        <p:nvPicPr>
          <p:cNvPr id="40" name="Picture 39">
            <a:extLst>
              <a:ext uri="{FF2B5EF4-FFF2-40B4-BE49-F238E27FC236}">
                <a16:creationId xmlns:a16="http://schemas.microsoft.com/office/drawing/2014/main" id="{DBCECEB5-AC0A-B98D-7C0C-03CA61A455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4693" y="5468032"/>
            <a:ext cx="532125" cy="633600"/>
          </a:xfrm>
          <a:prstGeom prst="rect">
            <a:avLst/>
          </a:prstGeom>
        </p:spPr>
      </p:pic>
      <p:pic>
        <p:nvPicPr>
          <p:cNvPr id="44" name="Picture 43">
            <a:extLst>
              <a:ext uri="{FF2B5EF4-FFF2-40B4-BE49-F238E27FC236}">
                <a16:creationId xmlns:a16="http://schemas.microsoft.com/office/drawing/2014/main" id="{118FD45D-B7A5-3D1B-1DC5-BB6D8859C5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1241" y="5534806"/>
            <a:ext cx="633600" cy="633600"/>
          </a:xfrm>
          <a:prstGeom prst="rect">
            <a:avLst/>
          </a:prstGeom>
        </p:spPr>
      </p:pic>
      <p:pic>
        <p:nvPicPr>
          <p:cNvPr id="48" name="Picture 47">
            <a:extLst>
              <a:ext uri="{FF2B5EF4-FFF2-40B4-BE49-F238E27FC236}">
                <a16:creationId xmlns:a16="http://schemas.microsoft.com/office/drawing/2014/main" id="{E7F0577E-6F15-EF11-0A66-76075DA63C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1893" y="5534806"/>
            <a:ext cx="1728001" cy="633600"/>
          </a:xfrm>
          <a:prstGeom prst="rect">
            <a:avLst/>
          </a:prstGeom>
        </p:spPr>
      </p:pic>
      <p:pic>
        <p:nvPicPr>
          <p:cNvPr id="50" name="Picture 49">
            <a:extLst>
              <a:ext uri="{FF2B5EF4-FFF2-40B4-BE49-F238E27FC236}">
                <a16:creationId xmlns:a16="http://schemas.microsoft.com/office/drawing/2014/main" id="{9F11CEB1-5873-5D77-ADF3-BC24451F1D00}"/>
              </a:ext>
            </a:extLst>
          </p:cNvPr>
          <p:cNvPicPr>
            <a:picLocks noChangeAspect="1"/>
          </p:cNvPicPr>
          <p:nvPr/>
        </p:nvPicPr>
        <p:blipFill>
          <a:blip r:embed="rId11"/>
          <a:stretch>
            <a:fillRect/>
          </a:stretch>
        </p:blipFill>
        <p:spPr>
          <a:xfrm>
            <a:off x="1888149" y="4755240"/>
            <a:ext cx="2519089" cy="562597"/>
          </a:xfrm>
          <a:prstGeom prst="rect">
            <a:avLst/>
          </a:prstGeom>
        </p:spPr>
      </p:pic>
      <p:pic>
        <p:nvPicPr>
          <p:cNvPr id="55" name="Picture 54" descr="Text&#10;&#10;Description automatically generated with medium confidence">
            <a:extLst>
              <a:ext uri="{FF2B5EF4-FFF2-40B4-BE49-F238E27FC236}">
                <a16:creationId xmlns:a16="http://schemas.microsoft.com/office/drawing/2014/main" id="{20843EDB-D854-C32D-EBAD-3FD7E9D12C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5054" y="3451332"/>
            <a:ext cx="1742188" cy="633963"/>
          </a:xfrm>
          <a:prstGeom prst="rect">
            <a:avLst/>
          </a:prstGeom>
        </p:spPr>
      </p:pic>
      <p:sp>
        <p:nvSpPr>
          <p:cNvPr id="56" name="Rectangle 55">
            <a:extLst>
              <a:ext uri="{FF2B5EF4-FFF2-40B4-BE49-F238E27FC236}">
                <a16:creationId xmlns:a16="http://schemas.microsoft.com/office/drawing/2014/main" id="{9FE9A86D-1120-9E16-B67E-3C46D6E373FA}"/>
              </a:ext>
            </a:extLst>
          </p:cNvPr>
          <p:cNvSpPr/>
          <p:nvPr/>
        </p:nvSpPr>
        <p:spPr>
          <a:xfrm>
            <a:off x="1850369" y="2954824"/>
            <a:ext cx="3112691" cy="319190"/>
          </a:xfrm>
          <a:prstGeom prst="rect">
            <a:avLst/>
          </a:prstGeom>
        </p:spPr>
        <p:txBody>
          <a:bodyPr wrap="square">
            <a:spAutoFit/>
          </a:bodyPr>
          <a:lstStyle/>
          <a:p>
            <a:pPr>
              <a:lnSpc>
                <a:spcPct val="150000"/>
              </a:lnSpc>
            </a:pPr>
            <a:r>
              <a:rPr lang="en-MY" sz="1100" dirty="0" err="1">
                <a:latin typeface="Open Sans" panose="020B0606030504020204" pitchFamily="34" charset="0"/>
              </a:rPr>
              <a:t>Universiti</a:t>
            </a:r>
            <a:r>
              <a:rPr lang="en-MY" sz="1100" dirty="0">
                <a:latin typeface="Open Sans" panose="020B0606030504020204" pitchFamily="34" charset="0"/>
              </a:rPr>
              <a:t> </a:t>
            </a:r>
            <a:r>
              <a:rPr lang="en-MY" sz="1100" dirty="0" err="1">
                <a:latin typeface="Open Sans" panose="020B0606030504020204" pitchFamily="34" charset="0"/>
              </a:rPr>
              <a:t>Teknologi</a:t>
            </a:r>
            <a:r>
              <a:rPr lang="en-MY" sz="1100" dirty="0">
                <a:latin typeface="Open Sans" panose="020B0606030504020204" pitchFamily="34" charset="0"/>
              </a:rPr>
              <a:t> MARA Startup Company</a:t>
            </a:r>
            <a:endParaRPr lang="en-US" sz="1100" dirty="0">
              <a:latin typeface="Open Sans" panose="020B0606030504020204" pitchFamily="34" charset="0"/>
            </a:endParaRPr>
          </a:p>
        </p:txBody>
      </p:sp>
      <p:sp>
        <p:nvSpPr>
          <p:cNvPr id="58" name="Rectangle 57">
            <a:extLst>
              <a:ext uri="{FF2B5EF4-FFF2-40B4-BE49-F238E27FC236}">
                <a16:creationId xmlns:a16="http://schemas.microsoft.com/office/drawing/2014/main" id="{7985ADC6-94D8-4F53-5D5A-E88475077068}"/>
              </a:ext>
            </a:extLst>
          </p:cNvPr>
          <p:cNvSpPr/>
          <p:nvPr/>
        </p:nvSpPr>
        <p:spPr>
          <a:xfrm>
            <a:off x="1843561" y="4423052"/>
            <a:ext cx="3112691" cy="319190"/>
          </a:xfrm>
          <a:prstGeom prst="rect">
            <a:avLst/>
          </a:prstGeom>
        </p:spPr>
        <p:txBody>
          <a:bodyPr wrap="square">
            <a:spAutoFit/>
          </a:bodyPr>
          <a:lstStyle/>
          <a:p>
            <a:pPr>
              <a:lnSpc>
                <a:spcPct val="150000"/>
              </a:lnSpc>
            </a:pPr>
            <a:r>
              <a:rPr lang="en-MY" sz="1100" dirty="0">
                <a:latin typeface="Open Sans" panose="020B0606030504020204" pitchFamily="34" charset="0"/>
              </a:rPr>
              <a:t>Strategic Partnerships</a:t>
            </a:r>
            <a:endParaRPr lang="en-US" sz="1100" dirty="0">
              <a:latin typeface="Open Sans" panose="020B0606030504020204" pitchFamily="34" charset="0"/>
            </a:endParaRPr>
          </a:p>
        </p:txBody>
      </p:sp>
      <p:sp>
        <p:nvSpPr>
          <p:cNvPr id="59" name="Rectangle 58">
            <a:extLst>
              <a:ext uri="{FF2B5EF4-FFF2-40B4-BE49-F238E27FC236}">
                <a16:creationId xmlns:a16="http://schemas.microsoft.com/office/drawing/2014/main" id="{E901CB99-F922-F9DF-96BB-2E53C3434BAB}"/>
              </a:ext>
            </a:extLst>
          </p:cNvPr>
          <p:cNvSpPr/>
          <p:nvPr/>
        </p:nvSpPr>
        <p:spPr>
          <a:xfrm>
            <a:off x="3289103" y="4369828"/>
            <a:ext cx="3112691" cy="319190"/>
          </a:xfrm>
          <a:prstGeom prst="rect">
            <a:avLst/>
          </a:prstGeom>
        </p:spPr>
        <p:txBody>
          <a:bodyPr wrap="square">
            <a:spAutoFit/>
          </a:bodyPr>
          <a:lstStyle/>
          <a:p>
            <a:pPr>
              <a:lnSpc>
                <a:spcPct val="150000"/>
              </a:lnSpc>
            </a:pPr>
            <a:r>
              <a:rPr lang="en-MY" sz="1100" dirty="0">
                <a:latin typeface="Open Sans" panose="020B0606030504020204" pitchFamily="34" charset="0"/>
              </a:rPr>
              <a:t>_______________________________________________</a:t>
            </a:r>
            <a:endParaRPr lang="en-US" sz="1100" dirty="0">
              <a:latin typeface="Open Sans" panose="020B0606030504020204" pitchFamily="34" charset="0"/>
            </a:endParaRPr>
          </a:p>
        </p:txBody>
      </p:sp>
      <p:pic>
        <p:nvPicPr>
          <p:cNvPr id="61" name="Picture 60">
            <a:extLst>
              <a:ext uri="{FF2B5EF4-FFF2-40B4-BE49-F238E27FC236}">
                <a16:creationId xmlns:a16="http://schemas.microsoft.com/office/drawing/2014/main" id="{88DB5B9A-7EDC-DBDB-0C29-E596B6B9D4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56393" y="5618189"/>
            <a:ext cx="2922525" cy="448121"/>
          </a:xfrm>
          <a:prstGeom prst="rect">
            <a:avLst/>
          </a:prstGeom>
        </p:spPr>
      </p:pic>
      <p:pic>
        <p:nvPicPr>
          <p:cNvPr id="63" name="Picture 62" descr="Text&#10;&#10;Description automatically generated">
            <a:extLst>
              <a:ext uri="{FF2B5EF4-FFF2-40B4-BE49-F238E27FC236}">
                <a16:creationId xmlns:a16="http://schemas.microsoft.com/office/drawing/2014/main" id="{28621D6E-1064-0755-E8FE-E817A44047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0610" y="4790354"/>
            <a:ext cx="2536533" cy="448121"/>
          </a:xfrm>
          <a:prstGeom prst="rect">
            <a:avLst/>
          </a:prstGeom>
        </p:spPr>
      </p:pic>
      <p:sp>
        <p:nvSpPr>
          <p:cNvPr id="64" name="Rectangle 63">
            <a:extLst>
              <a:ext uri="{FF2B5EF4-FFF2-40B4-BE49-F238E27FC236}">
                <a16:creationId xmlns:a16="http://schemas.microsoft.com/office/drawing/2014/main" id="{8F510CE9-7F70-8948-BEEE-F349B5B7B2F5}"/>
              </a:ext>
            </a:extLst>
          </p:cNvPr>
          <p:cNvSpPr/>
          <p:nvPr/>
        </p:nvSpPr>
        <p:spPr>
          <a:xfrm>
            <a:off x="4781949" y="2884373"/>
            <a:ext cx="1491852" cy="319190"/>
          </a:xfrm>
          <a:prstGeom prst="rect">
            <a:avLst/>
          </a:prstGeom>
        </p:spPr>
        <p:txBody>
          <a:bodyPr wrap="square">
            <a:spAutoFit/>
          </a:bodyPr>
          <a:lstStyle/>
          <a:p>
            <a:pPr>
              <a:lnSpc>
                <a:spcPct val="150000"/>
              </a:lnSpc>
            </a:pPr>
            <a:r>
              <a:rPr lang="en-MY" sz="1100" dirty="0">
                <a:latin typeface="Open Sans" panose="020B0606030504020204" pitchFamily="34" charset="0"/>
              </a:rPr>
              <a:t>_____________________</a:t>
            </a:r>
            <a:endParaRPr lang="en-US" sz="1100" dirty="0">
              <a:latin typeface="Open Sans" panose="020B0606030504020204" pitchFamily="34" charset="0"/>
            </a:endParaRPr>
          </a:p>
        </p:txBody>
      </p:sp>
      <p:pic>
        <p:nvPicPr>
          <p:cNvPr id="3" name="Picture 2" descr="A black and white logo&#10;&#10;Description automatically generated">
            <a:extLst>
              <a:ext uri="{FF2B5EF4-FFF2-40B4-BE49-F238E27FC236}">
                <a16:creationId xmlns:a16="http://schemas.microsoft.com/office/drawing/2014/main" id="{CF53B21F-37B4-9B55-F245-05E08CC9D036}"/>
              </a:ext>
            </a:extLst>
          </p:cNvPr>
          <p:cNvPicPr>
            <a:picLocks noChangeAspect="1"/>
          </p:cNvPicPr>
          <p:nvPr/>
        </p:nvPicPr>
        <p:blipFill rotWithShape="1">
          <a:blip r:embed="rId15">
            <a:extLst>
              <a:ext uri="{28A0092B-C50C-407E-A947-70E740481C1C}">
                <a14:useLocalDpi xmlns:a14="http://schemas.microsoft.com/office/drawing/2010/main" val="0"/>
              </a:ext>
            </a:extLst>
          </a:blip>
          <a:srcRect t="30243" b="23028"/>
          <a:stretch/>
        </p:blipFill>
        <p:spPr>
          <a:xfrm>
            <a:off x="9171453" y="5444857"/>
            <a:ext cx="1334615" cy="623660"/>
          </a:xfrm>
          <a:prstGeom prst="rect">
            <a:avLst/>
          </a:prstGeom>
        </p:spPr>
      </p:pic>
      <p:pic>
        <p:nvPicPr>
          <p:cNvPr id="10" name="Picture 9">
            <a:extLst>
              <a:ext uri="{FF2B5EF4-FFF2-40B4-BE49-F238E27FC236}">
                <a16:creationId xmlns:a16="http://schemas.microsoft.com/office/drawing/2014/main" id="{B656FAAA-FC75-54CE-4254-750E4CEC9E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3607" y="3412383"/>
            <a:ext cx="2245290" cy="633964"/>
          </a:xfrm>
          <a:prstGeom prst="rect">
            <a:avLst/>
          </a:prstGeom>
        </p:spPr>
      </p:pic>
      <p:pic>
        <p:nvPicPr>
          <p:cNvPr id="11" name="Picture 10">
            <a:extLst>
              <a:ext uri="{FF2B5EF4-FFF2-40B4-BE49-F238E27FC236}">
                <a16:creationId xmlns:a16="http://schemas.microsoft.com/office/drawing/2014/main" id="{E34C357D-0B43-9839-8564-2A92410442C5}"/>
              </a:ext>
            </a:extLst>
          </p:cNvPr>
          <p:cNvPicPr>
            <a:picLocks noChangeAspect="1"/>
          </p:cNvPicPr>
          <p:nvPr/>
        </p:nvPicPr>
        <p:blipFill>
          <a:blip r:embed="rId17"/>
          <a:stretch>
            <a:fillRect/>
          </a:stretch>
        </p:blipFill>
        <p:spPr>
          <a:xfrm>
            <a:off x="8424315" y="4790941"/>
            <a:ext cx="2367494" cy="465607"/>
          </a:xfrm>
          <a:prstGeom prst="rect">
            <a:avLst/>
          </a:prstGeom>
        </p:spPr>
      </p:pic>
      <p:pic>
        <p:nvPicPr>
          <p:cNvPr id="5" name="Picture 4" descr="A blue and black logo&#10;&#10;Description automatically generated">
            <a:extLst>
              <a:ext uri="{FF2B5EF4-FFF2-40B4-BE49-F238E27FC236}">
                <a16:creationId xmlns:a16="http://schemas.microsoft.com/office/drawing/2014/main" id="{1ED616D2-53CF-2477-9F8B-ABF6CBF903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38935" y="5438404"/>
            <a:ext cx="905327" cy="650857"/>
          </a:xfrm>
          <a:prstGeom prst="rect">
            <a:avLst/>
          </a:prstGeom>
        </p:spPr>
      </p:pic>
    </p:spTree>
    <p:extLst>
      <p:ext uri="{BB962C8B-B14F-4D97-AF65-F5344CB8AC3E}">
        <p14:creationId xmlns:p14="http://schemas.microsoft.com/office/powerpoint/2010/main" val="128630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wipe(up)">
                                      <p:cBhvr>
                                        <p:cTn id="11" dur="500"/>
                                        <p:tgtEl>
                                          <p:spTgt spid="56">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8">
                                            <p:txEl>
                                              <p:pRg st="0" end="0"/>
                                            </p:txEl>
                                          </p:spTgt>
                                        </p:tgtEl>
                                        <p:attrNameLst>
                                          <p:attrName>style.visibility</p:attrName>
                                        </p:attrNameLst>
                                      </p:cBhvr>
                                      <p:to>
                                        <p:strVal val="visible"/>
                                      </p:to>
                                    </p:set>
                                    <p:animEffect transition="in" filter="wipe(up)">
                                      <p:cBhvr>
                                        <p:cTn id="15" dur="500"/>
                                        <p:tgtEl>
                                          <p:spTgt spid="58">
                                            <p:txEl>
                                              <p:pRg st="0" end="0"/>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wipe(up)">
                                      <p:cBhvr>
                                        <p:cTn id="19" dur="500"/>
                                        <p:tgtEl>
                                          <p:spTgt spid="59">
                                            <p:txEl>
                                              <p:pRg st="0" end="0"/>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animEffect transition="in" filter="wipe(up)">
                                      <p:cBhvr>
                                        <p:cTn id="23"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Placeholder 10" descr="Timeline&#10;&#10;Description automatically generated">
            <a:extLst>
              <a:ext uri="{FF2B5EF4-FFF2-40B4-BE49-F238E27FC236}">
                <a16:creationId xmlns:a16="http://schemas.microsoft.com/office/drawing/2014/main" id="{2C90F2F9-46D3-62FE-464E-1FD45BA9FA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00" b="900"/>
          <a:stretch>
            <a:fillRect/>
          </a:stretch>
        </p:blipFill>
        <p:spPr/>
      </p:pic>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8405882-FEC4-4F7A-91FF-8C2D57A043F7}"/>
              </a:ext>
            </a:extLst>
          </p:cNvPr>
          <p:cNvSpPr txBox="1"/>
          <p:nvPr/>
        </p:nvSpPr>
        <p:spPr>
          <a:xfrm>
            <a:off x="6122220" y="2066371"/>
            <a:ext cx="5009660" cy="707886"/>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Paper </a:t>
            </a:r>
            <a:r>
              <a:rPr lang="en-US" sz="4000" b="1" dirty="0">
                <a:solidFill>
                  <a:schemeClr val="accent3"/>
                </a:solidFill>
                <a:latin typeface="Montserrat SemiBold" panose="00000700000000000000" pitchFamily="2" charset="0"/>
              </a:rPr>
              <a:t>Publication</a:t>
            </a:r>
          </a:p>
        </p:txBody>
      </p:sp>
      <p:sp>
        <p:nvSpPr>
          <p:cNvPr id="35" name="Rectangle 34">
            <a:extLst>
              <a:ext uri="{FF2B5EF4-FFF2-40B4-BE49-F238E27FC236}">
                <a16:creationId xmlns:a16="http://schemas.microsoft.com/office/drawing/2014/main" id="{F5CF283C-9362-473D-8E48-D539741F378B}"/>
              </a:ext>
            </a:extLst>
          </p:cNvPr>
          <p:cNvSpPr/>
          <p:nvPr/>
        </p:nvSpPr>
        <p:spPr>
          <a:xfrm>
            <a:off x="6169405" y="2853021"/>
            <a:ext cx="5312632" cy="3366178"/>
          </a:xfrm>
          <a:prstGeom prst="rect">
            <a:avLst/>
          </a:prstGeom>
        </p:spPr>
        <p:txBody>
          <a:bodyPr wrap="square">
            <a:spAutoFit/>
          </a:bodyPr>
          <a:lstStyle/>
          <a:p>
            <a:pPr algn="just">
              <a:lnSpc>
                <a:spcPct val="150000"/>
              </a:lnSpc>
            </a:pPr>
            <a:r>
              <a:rPr lang="en-MY" sz="1100" dirty="0">
                <a:solidFill>
                  <a:schemeClr val="bg1">
                    <a:lumMod val="85000"/>
                  </a:schemeClr>
                </a:solidFill>
                <a:latin typeface="Open Sans" panose="020B0606030504020204" pitchFamily="34" charset="0"/>
              </a:rPr>
              <a:t>Malaysia Journal of Invention and Innovation (</a:t>
            </a:r>
            <a:r>
              <a:rPr lang="en-MY" sz="1100" dirty="0" err="1">
                <a:solidFill>
                  <a:schemeClr val="bg1">
                    <a:lumMod val="85000"/>
                  </a:schemeClr>
                </a:solidFill>
                <a:latin typeface="Open Sans" panose="020B0606030504020204" pitchFamily="34" charset="0"/>
              </a:rPr>
              <a:t>eISSN</a:t>
            </a:r>
            <a:r>
              <a:rPr lang="en-MY" sz="1100" dirty="0">
                <a:solidFill>
                  <a:schemeClr val="bg1">
                    <a:lumMod val="85000"/>
                  </a:schemeClr>
                </a:solidFill>
                <a:latin typeface="Open Sans" panose="020B0606030504020204" pitchFamily="34" charset="0"/>
              </a:rPr>
              <a:t>: 2976-2170) an international journal that provides leading edge research and findings focussing on theories, methods, invention, innovation, and applications in all fields especially in Social Sciences, Science and Technology, Informatics, Science, and related field of study. Malaysia Journal of Invention and Innovation (MJII) is indexed by: </a:t>
            </a:r>
          </a:p>
          <a:p>
            <a:pPr>
              <a:lnSpc>
                <a:spcPct val="150000"/>
              </a:lnSpc>
            </a:pPr>
            <a:r>
              <a:rPr lang="en-MY" sz="1100" dirty="0" err="1">
                <a:solidFill>
                  <a:schemeClr val="bg1">
                    <a:lumMod val="85000"/>
                  </a:schemeClr>
                </a:solidFill>
                <a:latin typeface="Open Sans" panose="020B0606030504020204" pitchFamily="34" charset="0"/>
              </a:rPr>
              <a:t>MyJurnal</a:t>
            </a:r>
            <a:endParaRPr lang="en-MY" sz="1100" dirty="0">
              <a:solidFill>
                <a:schemeClr val="bg1">
                  <a:lumMod val="85000"/>
                </a:schemeClr>
              </a:solidFill>
              <a:latin typeface="Open Sans" panose="020B0606030504020204" pitchFamily="34" charset="0"/>
            </a:endParaRPr>
          </a:p>
          <a:p>
            <a:pPr>
              <a:lnSpc>
                <a:spcPct val="150000"/>
              </a:lnSpc>
            </a:pPr>
            <a:r>
              <a:rPr lang="en-MY" sz="1100" dirty="0">
                <a:solidFill>
                  <a:schemeClr val="bg1">
                    <a:lumMod val="85000"/>
                  </a:schemeClr>
                </a:solidFill>
                <a:latin typeface="Open Sans" panose="020B0606030504020204" pitchFamily="34" charset="0"/>
              </a:rPr>
              <a:t>International Scientific Indexing (ISI) </a:t>
            </a:r>
          </a:p>
          <a:p>
            <a:pPr>
              <a:lnSpc>
                <a:spcPct val="150000"/>
              </a:lnSpc>
            </a:pPr>
            <a:r>
              <a:rPr lang="en-MY" sz="1100" dirty="0">
                <a:solidFill>
                  <a:schemeClr val="bg1">
                    <a:lumMod val="85000"/>
                  </a:schemeClr>
                </a:solidFill>
                <a:latin typeface="Open Sans" panose="020B0606030504020204" pitchFamily="34" charset="0"/>
              </a:rPr>
              <a:t>Advanced Sciences Index (ASI)</a:t>
            </a:r>
          </a:p>
          <a:p>
            <a:pPr>
              <a:lnSpc>
                <a:spcPct val="150000"/>
              </a:lnSpc>
            </a:pPr>
            <a:r>
              <a:rPr lang="en-MY" sz="1100" dirty="0">
                <a:solidFill>
                  <a:schemeClr val="bg1">
                    <a:lumMod val="85000"/>
                  </a:schemeClr>
                </a:solidFill>
                <a:latin typeface="Open Sans" panose="020B0606030504020204" pitchFamily="34" charset="0"/>
              </a:rPr>
              <a:t>Eurasian Scientific Journal Index (ESJI)</a:t>
            </a:r>
          </a:p>
          <a:p>
            <a:pPr>
              <a:lnSpc>
                <a:spcPct val="150000"/>
              </a:lnSpc>
            </a:pPr>
            <a:r>
              <a:rPr lang="en-MY" sz="1100" dirty="0">
                <a:solidFill>
                  <a:schemeClr val="bg1">
                    <a:lumMod val="85000"/>
                  </a:schemeClr>
                </a:solidFill>
                <a:latin typeface="Open Sans" panose="020B0606030504020204" pitchFamily="34" charset="0"/>
              </a:rPr>
              <a:t>Directory of Research Journals Indexing (DRJI)</a:t>
            </a:r>
          </a:p>
          <a:p>
            <a:pPr>
              <a:lnSpc>
                <a:spcPct val="150000"/>
              </a:lnSpc>
            </a:pPr>
            <a:r>
              <a:rPr lang="en-MY" sz="1100" dirty="0" err="1">
                <a:solidFill>
                  <a:schemeClr val="bg1">
                    <a:lumMod val="85000"/>
                  </a:schemeClr>
                </a:solidFill>
                <a:latin typeface="Open Sans" panose="020B0606030504020204" pitchFamily="34" charset="0"/>
              </a:rPr>
              <a:t>CiteFactor</a:t>
            </a:r>
            <a:endParaRPr lang="en-MY" sz="1100" dirty="0">
              <a:solidFill>
                <a:schemeClr val="bg1">
                  <a:lumMod val="85000"/>
                </a:schemeClr>
              </a:solidFill>
              <a:latin typeface="Open Sans" panose="020B0606030504020204" pitchFamily="34" charset="0"/>
            </a:endParaRPr>
          </a:p>
          <a:p>
            <a:pPr>
              <a:lnSpc>
                <a:spcPct val="150000"/>
              </a:lnSpc>
            </a:pPr>
            <a:r>
              <a:rPr lang="en-MY" sz="1100" dirty="0" err="1">
                <a:solidFill>
                  <a:schemeClr val="bg1">
                    <a:lumMod val="85000"/>
                  </a:schemeClr>
                </a:solidFill>
                <a:latin typeface="Open Sans" panose="020B0606030504020204" pitchFamily="34" charset="0"/>
              </a:rPr>
              <a:t>SJIFactor</a:t>
            </a:r>
            <a:endParaRPr lang="en-MY" sz="1100" dirty="0">
              <a:solidFill>
                <a:schemeClr val="bg1">
                  <a:lumMod val="85000"/>
                </a:schemeClr>
              </a:solidFill>
              <a:latin typeface="Open Sans" panose="020B0606030504020204" pitchFamily="34" charset="0"/>
            </a:endParaRPr>
          </a:p>
        </p:txBody>
      </p:sp>
      <p:sp>
        <p:nvSpPr>
          <p:cNvPr id="39" name="Graphic 4">
            <a:extLst>
              <a:ext uri="{FF2B5EF4-FFF2-40B4-BE49-F238E27FC236}">
                <a16:creationId xmlns:a16="http://schemas.microsoft.com/office/drawing/2014/main" id="{9ECEBA02-3182-46BF-A377-8921C883D9B9}"/>
              </a:ext>
            </a:extLst>
          </p:cNvPr>
          <p:cNvSpPr/>
          <p:nvPr/>
        </p:nvSpPr>
        <p:spPr>
          <a:xfrm>
            <a:off x="388382" y="3857071"/>
            <a:ext cx="2722726" cy="1533525"/>
          </a:xfrm>
          <a:custGeom>
            <a:avLst/>
            <a:gdLst>
              <a:gd name="connsiteX0" fmla="*/ 2334578 w 2491740"/>
              <a:gd name="connsiteY0" fmla="*/ 1533525 h 1533525"/>
              <a:gd name="connsiteX1" fmla="*/ 157163 w 2491740"/>
              <a:gd name="connsiteY1" fmla="*/ 1533525 h 1533525"/>
              <a:gd name="connsiteX2" fmla="*/ 0 w 2491740"/>
              <a:gd name="connsiteY2" fmla="*/ 1376363 h 1533525"/>
              <a:gd name="connsiteX3" fmla="*/ 0 w 2491740"/>
              <a:gd name="connsiteY3" fmla="*/ 157163 h 1533525"/>
              <a:gd name="connsiteX4" fmla="*/ 157163 w 2491740"/>
              <a:gd name="connsiteY4" fmla="*/ 0 h 1533525"/>
              <a:gd name="connsiteX5" fmla="*/ 2334578 w 2491740"/>
              <a:gd name="connsiteY5" fmla="*/ 0 h 1533525"/>
              <a:gd name="connsiteX6" fmla="*/ 2491740 w 2491740"/>
              <a:gd name="connsiteY6" fmla="*/ 157163 h 1533525"/>
              <a:gd name="connsiteX7" fmla="*/ 2491740 w 2491740"/>
              <a:gd name="connsiteY7" fmla="*/ 1376363 h 1533525"/>
              <a:gd name="connsiteX8" fmla="*/ 2334578 w 2491740"/>
              <a:gd name="connsiteY8" fmla="*/ 1533525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1740" h="1533525">
                <a:moveTo>
                  <a:pt x="2334578" y="1533525"/>
                </a:moveTo>
                <a:lnTo>
                  <a:pt x="157163" y="1533525"/>
                </a:lnTo>
                <a:cubicBezTo>
                  <a:pt x="70485" y="1533525"/>
                  <a:pt x="0" y="1463040"/>
                  <a:pt x="0" y="1376363"/>
                </a:cubicBezTo>
                <a:lnTo>
                  <a:pt x="0" y="157163"/>
                </a:lnTo>
                <a:cubicBezTo>
                  <a:pt x="0" y="70485"/>
                  <a:pt x="70485" y="0"/>
                  <a:pt x="157163" y="0"/>
                </a:cubicBezTo>
                <a:lnTo>
                  <a:pt x="2334578" y="0"/>
                </a:lnTo>
                <a:cubicBezTo>
                  <a:pt x="2421255" y="0"/>
                  <a:pt x="2491740" y="70485"/>
                  <a:pt x="2491740" y="157163"/>
                </a:cubicBezTo>
                <a:lnTo>
                  <a:pt x="2491740" y="1376363"/>
                </a:lnTo>
                <a:cubicBezTo>
                  <a:pt x="2491740" y="1463040"/>
                  <a:pt x="2421255" y="1533525"/>
                  <a:pt x="2334578" y="1533525"/>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40" name="Rectangle 39">
            <a:extLst>
              <a:ext uri="{FF2B5EF4-FFF2-40B4-BE49-F238E27FC236}">
                <a16:creationId xmlns:a16="http://schemas.microsoft.com/office/drawing/2014/main" id="{FF0F6C10-C056-487F-A428-8C04F3071CF4}"/>
              </a:ext>
            </a:extLst>
          </p:cNvPr>
          <p:cNvSpPr/>
          <p:nvPr/>
        </p:nvSpPr>
        <p:spPr>
          <a:xfrm>
            <a:off x="417774" y="4177616"/>
            <a:ext cx="2027605" cy="827021"/>
          </a:xfrm>
          <a:prstGeom prst="rect">
            <a:avLst/>
          </a:prstGeom>
        </p:spPr>
        <p:txBody>
          <a:bodyPr wrap="square">
            <a:spAutoFit/>
          </a:bodyPr>
          <a:lstStyle/>
          <a:p>
            <a:pPr>
              <a:lnSpc>
                <a:spcPct val="150000"/>
              </a:lnSpc>
            </a:pPr>
            <a:r>
              <a:rPr lang="en-MY" sz="1100" dirty="0">
                <a:solidFill>
                  <a:schemeClr val="bg1">
                    <a:lumMod val="85000"/>
                  </a:schemeClr>
                </a:solidFill>
                <a:latin typeface="Open Sans" panose="020B0606030504020204" pitchFamily="34" charset="0"/>
              </a:rPr>
              <a:t>Fast publication process.</a:t>
            </a:r>
          </a:p>
          <a:p>
            <a:pPr>
              <a:lnSpc>
                <a:spcPct val="150000"/>
              </a:lnSpc>
            </a:pPr>
            <a:r>
              <a:rPr lang="en-MY" sz="1100" dirty="0">
                <a:solidFill>
                  <a:schemeClr val="bg1">
                    <a:lumMod val="85000"/>
                  </a:schemeClr>
                </a:solidFill>
                <a:latin typeface="Open Sans" panose="020B0606030504020204" pitchFamily="34" charset="0"/>
              </a:rPr>
              <a:t>DOI registered with </a:t>
            </a:r>
            <a:r>
              <a:rPr lang="en-MY" sz="1100" dirty="0" err="1">
                <a:solidFill>
                  <a:schemeClr val="bg1">
                    <a:lumMod val="85000"/>
                  </a:schemeClr>
                </a:solidFill>
                <a:latin typeface="Open Sans" panose="020B0606030504020204" pitchFamily="34" charset="0"/>
              </a:rPr>
              <a:t>Zenodo</a:t>
            </a:r>
            <a:r>
              <a:rPr lang="en-MY" sz="1100" dirty="0">
                <a:solidFill>
                  <a:schemeClr val="bg1">
                    <a:lumMod val="85000"/>
                  </a:schemeClr>
                </a:solidFill>
                <a:latin typeface="Open Sans" panose="020B0606030504020204" pitchFamily="34" charset="0"/>
              </a:rPr>
              <a:t>.</a:t>
            </a:r>
          </a:p>
          <a:p>
            <a:pPr>
              <a:lnSpc>
                <a:spcPct val="150000"/>
              </a:lnSpc>
            </a:pPr>
            <a:r>
              <a:rPr lang="en-MY" sz="1100" dirty="0">
                <a:solidFill>
                  <a:schemeClr val="bg1">
                    <a:lumMod val="85000"/>
                  </a:schemeClr>
                </a:solidFill>
                <a:latin typeface="Open Sans" panose="020B0606030504020204" pitchFamily="34" charset="0"/>
              </a:rPr>
              <a:t>Double-Blind Review</a:t>
            </a:r>
          </a:p>
        </p:txBody>
      </p:sp>
      <p:sp>
        <p:nvSpPr>
          <p:cNvPr id="41" name="TextBox 40">
            <a:extLst>
              <a:ext uri="{FF2B5EF4-FFF2-40B4-BE49-F238E27FC236}">
                <a16:creationId xmlns:a16="http://schemas.microsoft.com/office/drawing/2014/main" id="{5234F8AD-23BC-47BC-811B-F015A324E6C1}"/>
              </a:ext>
            </a:extLst>
          </p:cNvPr>
          <p:cNvSpPr txBox="1"/>
          <p:nvPr/>
        </p:nvSpPr>
        <p:spPr>
          <a:xfrm>
            <a:off x="415096" y="3986983"/>
            <a:ext cx="2909129" cy="292388"/>
          </a:xfrm>
          <a:prstGeom prst="rect">
            <a:avLst/>
          </a:prstGeom>
          <a:noFill/>
        </p:spPr>
        <p:txBody>
          <a:bodyPr wrap="square" rtlCol="0">
            <a:spAutoFit/>
          </a:bodyPr>
          <a:lstStyle/>
          <a:p>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PUBLICATION OPPORTUNITIES</a:t>
            </a:r>
            <a:endParaRPr lang="id-ID" sz="1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Graphic 41">
            <a:extLst>
              <a:ext uri="{FF2B5EF4-FFF2-40B4-BE49-F238E27FC236}">
                <a16:creationId xmlns:a16="http://schemas.microsoft.com/office/drawing/2014/main" id="{BF04A1D4-4B96-4855-BAC4-95A38BABA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flipV="1">
            <a:off x="5184697" y="5841995"/>
            <a:ext cx="1022354" cy="1022354"/>
          </a:xfrm>
          <a:prstGeom prst="rect">
            <a:avLst/>
          </a:prstGeom>
        </p:spPr>
      </p:pic>
      <p:sp>
        <p:nvSpPr>
          <p:cNvPr id="2" name="TextBox 1">
            <a:extLst>
              <a:ext uri="{FF2B5EF4-FFF2-40B4-BE49-F238E27FC236}">
                <a16:creationId xmlns:a16="http://schemas.microsoft.com/office/drawing/2014/main" id="{F7F3AB3C-A813-1BB0-7A9E-8E1231FC85E2}"/>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4" name="TextBox 3">
            <a:extLst>
              <a:ext uri="{FF2B5EF4-FFF2-40B4-BE49-F238E27FC236}">
                <a16:creationId xmlns:a16="http://schemas.microsoft.com/office/drawing/2014/main" id="{23BAE119-85A9-AFB5-5DA4-4E3DAEABDA0B}"/>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19F17C2-9F8A-E1ED-2E38-758916E79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15" name="Picture 14">
            <a:extLst>
              <a:ext uri="{FF2B5EF4-FFF2-40B4-BE49-F238E27FC236}">
                <a16:creationId xmlns:a16="http://schemas.microsoft.com/office/drawing/2014/main" id="{5723DED4-D7E5-78D6-775A-A344C1D735B3}"/>
              </a:ext>
            </a:extLst>
          </p:cNvPr>
          <p:cNvPicPr>
            <a:picLocks noChangeAspect="1"/>
          </p:cNvPicPr>
          <p:nvPr/>
        </p:nvPicPr>
        <p:blipFill>
          <a:blip r:embed="rId6"/>
          <a:stretch>
            <a:fillRect/>
          </a:stretch>
        </p:blipFill>
        <p:spPr>
          <a:xfrm>
            <a:off x="3858147" y="6000749"/>
            <a:ext cx="1044550" cy="257321"/>
          </a:xfrm>
          <a:prstGeom prst="rect">
            <a:avLst/>
          </a:prstGeom>
        </p:spPr>
      </p:pic>
      <p:pic>
        <p:nvPicPr>
          <p:cNvPr id="12" name="Graphic 11" descr="Apple with solid fill">
            <a:extLst>
              <a:ext uri="{FF2B5EF4-FFF2-40B4-BE49-F238E27FC236}">
                <a16:creationId xmlns:a16="http://schemas.microsoft.com/office/drawing/2014/main" id="{D2039BF3-DB22-47A0-E00B-52465DA8BA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2417" y="4421982"/>
            <a:ext cx="215628" cy="215628"/>
          </a:xfrm>
          <a:prstGeom prst="rect">
            <a:avLst/>
          </a:prstGeom>
        </p:spPr>
      </p:pic>
      <p:pic>
        <p:nvPicPr>
          <p:cNvPr id="13" name="Graphic 12" descr="Apple with solid fill">
            <a:extLst>
              <a:ext uri="{FF2B5EF4-FFF2-40B4-BE49-F238E27FC236}">
                <a16:creationId xmlns:a16="http://schemas.microsoft.com/office/drawing/2014/main" id="{BDB2EFF1-26F6-2700-643D-F407AD346A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2417" y="4660388"/>
            <a:ext cx="215628" cy="215628"/>
          </a:xfrm>
          <a:prstGeom prst="rect">
            <a:avLst/>
          </a:prstGeom>
        </p:spPr>
      </p:pic>
      <p:pic>
        <p:nvPicPr>
          <p:cNvPr id="19" name="Graphic 18" descr="Apple with solid fill">
            <a:extLst>
              <a:ext uri="{FF2B5EF4-FFF2-40B4-BE49-F238E27FC236}">
                <a16:creationId xmlns:a16="http://schemas.microsoft.com/office/drawing/2014/main" id="{937BA0C6-A5E0-4DDB-6F89-CB2BF4158F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5592" y="4918981"/>
            <a:ext cx="215628" cy="215628"/>
          </a:xfrm>
          <a:prstGeom prst="rect">
            <a:avLst/>
          </a:prstGeom>
        </p:spPr>
      </p:pic>
      <p:pic>
        <p:nvPicPr>
          <p:cNvPr id="21" name="Graphic 20" descr="Apple with solid fill">
            <a:extLst>
              <a:ext uri="{FF2B5EF4-FFF2-40B4-BE49-F238E27FC236}">
                <a16:creationId xmlns:a16="http://schemas.microsoft.com/office/drawing/2014/main" id="{FBDCEB53-7436-4A61-9357-1E51951CCB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5592" y="5157387"/>
            <a:ext cx="215628" cy="215628"/>
          </a:xfrm>
          <a:prstGeom prst="rect">
            <a:avLst/>
          </a:prstGeom>
        </p:spPr>
      </p:pic>
      <p:pic>
        <p:nvPicPr>
          <p:cNvPr id="22" name="Graphic 21" descr="Apple with solid fill">
            <a:extLst>
              <a:ext uri="{FF2B5EF4-FFF2-40B4-BE49-F238E27FC236}">
                <a16:creationId xmlns:a16="http://schemas.microsoft.com/office/drawing/2014/main" id="{5BC013B8-AB76-ED58-F5AB-E933171DB8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2417" y="5436284"/>
            <a:ext cx="215628" cy="215628"/>
          </a:xfrm>
          <a:prstGeom prst="rect">
            <a:avLst/>
          </a:prstGeom>
        </p:spPr>
      </p:pic>
      <p:pic>
        <p:nvPicPr>
          <p:cNvPr id="23" name="Graphic 22" descr="Apple with solid fill">
            <a:extLst>
              <a:ext uri="{FF2B5EF4-FFF2-40B4-BE49-F238E27FC236}">
                <a16:creationId xmlns:a16="http://schemas.microsoft.com/office/drawing/2014/main" id="{AC0EA763-BF3C-43AD-503C-9BEE58F5EF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2417" y="5674690"/>
            <a:ext cx="215628" cy="215628"/>
          </a:xfrm>
          <a:prstGeom prst="rect">
            <a:avLst/>
          </a:prstGeom>
        </p:spPr>
      </p:pic>
      <p:sp>
        <p:nvSpPr>
          <p:cNvPr id="3" name="Explosion: 14 Points 2">
            <a:extLst>
              <a:ext uri="{FF2B5EF4-FFF2-40B4-BE49-F238E27FC236}">
                <a16:creationId xmlns:a16="http://schemas.microsoft.com/office/drawing/2014/main" id="{2229FCCB-755F-EFE4-BC7B-A635A283AADF}"/>
              </a:ext>
            </a:extLst>
          </p:cNvPr>
          <p:cNvSpPr/>
          <p:nvPr/>
        </p:nvSpPr>
        <p:spPr>
          <a:xfrm>
            <a:off x="3216035" y="332530"/>
            <a:ext cx="3267964" cy="2036190"/>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RM250 / USD 100 ONLY!</a:t>
            </a:r>
          </a:p>
        </p:txBody>
      </p:sp>
      <p:pic>
        <p:nvPicPr>
          <p:cNvPr id="6" name="Graphic 5" descr="Apple with solid fill">
            <a:extLst>
              <a:ext uri="{FF2B5EF4-FFF2-40B4-BE49-F238E27FC236}">
                <a16:creationId xmlns:a16="http://schemas.microsoft.com/office/drawing/2014/main" id="{2F6108DB-6BB9-723A-C206-FF4F21021D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2417" y="5939204"/>
            <a:ext cx="215628" cy="215628"/>
          </a:xfrm>
          <a:prstGeom prst="rect">
            <a:avLst/>
          </a:prstGeom>
        </p:spPr>
      </p:pic>
      <p:sp>
        <p:nvSpPr>
          <p:cNvPr id="9" name="TextBox 8">
            <a:extLst>
              <a:ext uri="{FF2B5EF4-FFF2-40B4-BE49-F238E27FC236}">
                <a16:creationId xmlns:a16="http://schemas.microsoft.com/office/drawing/2014/main" id="{C679BAAE-3659-59C7-58C6-DC452955EA21}"/>
              </a:ext>
            </a:extLst>
          </p:cNvPr>
          <p:cNvSpPr txBox="1"/>
          <p:nvPr/>
        </p:nvSpPr>
        <p:spPr>
          <a:xfrm>
            <a:off x="9418745" y="4354706"/>
            <a:ext cx="6096000" cy="1081578"/>
          </a:xfrm>
          <a:prstGeom prst="rect">
            <a:avLst/>
          </a:prstGeom>
          <a:noFill/>
        </p:spPr>
        <p:txBody>
          <a:bodyPr wrap="square">
            <a:spAutoFit/>
          </a:bodyPr>
          <a:lstStyle/>
          <a:p>
            <a:pPr>
              <a:lnSpc>
                <a:spcPct val="150000"/>
              </a:lnSpc>
            </a:pPr>
            <a:r>
              <a:rPr lang="en-MY" sz="1100" dirty="0" err="1">
                <a:solidFill>
                  <a:schemeClr val="bg1">
                    <a:lumMod val="85000"/>
                  </a:schemeClr>
                </a:solidFill>
                <a:latin typeface="Open Sans" panose="020B0606030504020204" pitchFamily="34" charset="0"/>
              </a:rPr>
              <a:t>OpenAire</a:t>
            </a:r>
            <a:endParaRPr lang="en-MY" sz="1100" dirty="0">
              <a:solidFill>
                <a:schemeClr val="bg1">
                  <a:lumMod val="85000"/>
                </a:schemeClr>
              </a:solidFill>
              <a:latin typeface="Open Sans" panose="020B0606030504020204" pitchFamily="34" charset="0"/>
            </a:endParaRPr>
          </a:p>
          <a:p>
            <a:pPr>
              <a:lnSpc>
                <a:spcPct val="150000"/>
              </a:lnSpc>
            </a:pPr>
            <a:r>
              <a:rPr lang="en-MY" sz="1100" dirty="0">
                <a:solidFill>
                  <a:schemeClr val="bg1">
                    <a:lumMod val="85000"/>
                  </a:schemeClr>
                </a:solidFill>
                <a:latin typeface="Open Sans" panose="020B0606030504020204" pitchFamily="34" charset="0"/>
              </a:rPr>
              <a:t>Google Scholar</a:t>
            </a:r>
          </a:p>
          <a:p>
            <a:pPr>
              <a:lnSpc>
                <a:spcPct val="150000"/>
              </a:lnSpc>
            </a:pPr>
            <a:r>
              <a:rPr lang="en-MY" sz="1100" dirty="0">
                <a:solidFill>
                  <a:schemeClr val="bg1">
                    <a:lumMod val="85000"/>
                  </a:schemeClr>
                </a:solidFill>
                <a:latin typeface="Open Sans" panose="020B0606030504020204" pitchFamily="34" charset="0"/>
              </a:rPr>
              <a:t>Bielefeld Academic Search Engine (BASE)</a:t>
            </a:r>
          </a:p>
          <a:p>
            <a:pPr>
              <a:lnSpc>
                <a:spcPct val="150000"/>
              </a:lnSpc>
            </a:pPr>
            <a:r>
              <a:rPr lang="en-MY" sz="1100" dirty="0">
                <a:solidFill>
                  <a:schemeClr val="bg1">
                    <a:lumMod val="85000"/>
                  </a:schemeClr>
                </a:solidFill>
                <a:latin typeface="Open Sans" panose="020B0606030504020204" pitchFamily="34" charset="0"/>
              </a:rPr>
              <a:t>COSMOS Impact Factor</a:t>
            </a:r>
            <a:endParaRPr lang="en-US" sz="1100" dirty="0">
              <a:solidFill>
                <a:schemeClr val="bg1">
                  <a:lumMod val="85000"/>
                </a:schemeClr>
              </a:solidFill>
              <a:latin typeface="DauphinPlain"/>
            </a:endParaRPr>
          </a:p>
        </p:txBody>
      </p:sp>
      <p:pic>
        <p:nvPicPr>
          <p:cNvPr id="24" name="Graphic 23" descr="Apple with solid fill">
            <a:extLst>
              <a:ext uri="{FF2B5EF4-FFF2-40B4-BE49-F238E27FC236}">
                <a16:creationId xmlns:a16="http://schemas.microsoft.com/office/drawing/2014/main" id="{D3EBB4F1-4D51-22ED-B0C9-AF2B528D55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8582" y="4439563"/>
            <a:ext cx="215628" cy="215628"/>
          </a:xfrm>
          <a:prstGeom prst="rect">
            <a:avLst/>
          </a:prstGeom>
        </p:spPr>
      </p:pic>
      <p:pic>
        <p:nvPicPr>
          <p:cNvPr id="25" name="Graphic 24" descr="Apple with solid fill">
            <a:extLst>
              <a:ext uri="{FF2B5EF4-FFF2-40B4-BE49-F238E27FC236}">
                <a16:creationId xmlns:a16="http://schemas.microsoft.com/office/drawing/2014/main" id="{225C66C0-6B78-3897-0B9F-0ADB76418D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8582" y="4677969"/>
            <a:ext cx="215628" cy="215628"/>
          </a:xfrm>
          <a:prstGeom prst="rect">
            <a:avLst/>
          </a:prstGeom>
        </p:spPr>
      </p:pic>
      <p:pic>
        <p:nvPicPr>
          <p:cNvPr id="26" name="Graphic 25" descr="Apple with solid fill">
            <a:extLst>
              <a:ext uri="{FF2B5EF4-FFF2-40B4-BE49-F238E27FC236}">
                <a16:creationId xmlns:a16="http://schemas.microsoft.com/office/drawing/2014/main" id="{AC74CDC6-583A-7F01-37CF-5B6AE0618D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1757" y="4936562"/>
            <a:ext cx="215628" cy="215628"/>
          </a:xfrm>
          <a:prstGeom prst="rect">
            <a:avLst/>
          </a:prstGeom>
        </p:spPr>
      </p:pic>
      <p:pic>
        <p:nvPicPr>
          <p:cNvPr id="27" name="Graphic 26" descr="Apple with solid fill">
            <a:extLst>
              <a:ext uri="{FF2B5EF4-FFF2-40B4-BE49-F238E27FC236}">
                <a16:creationId xmlns:a16="http://schemas.microsoft.com/office/drawing/2014/main" id="{AAB6A044-BCF4-342F-FEC7-1123D157D4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1757" y="5174968"/>
            <a:ext cx="215628" cy="215628"/>
          </a:xfrm>
          <a:prstGeom prst="rect">
            <a:avLst/>
          </a:prstGeom>
        </p:spPr>
      </p:pic>
    </p:spTree>
    <p:extLst>
      <p:ext uri="{BB962C8B-B14F-4D97-AF65-F5344CB8AC3E}">
        <p14:creationId xmlns:p14="http://schemas.microsoft.com/office/powerpoint/2010/main" val="2792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2369813" y="2457105"/>
            <a:ext cx="6237649"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How to Submit Paper</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2239280" y="1190933"/>
            <a:ext cx="9734337" cy="1754326"/>
          </a:xfrm>
          <a:prstGeom prst="rect">
            <a:avLst/>
          </a:prstGeom>
          <a:solidFill>
            <a:srgbClr val="FFFF00"/>
          </a:solidFill>
        </p:spPr>
        <p:txBody>
          <a:bodyPr wrap="square">
            <a:spAutoFit/>
          </a:bodyPr>
          <a:lstStyle/>
          <a:p>
            <a:pPr algn="l">
              <a:buFont typeface="+mj-lt"/>
              <a:buAutoNum type="arabicPeriod"/>
            </a:pPr>
            <a:r>
              <a:rPr lang="en-MY" b="0" i="0" dirty="0">
                <a:solidFill>
                  <a:srgbClr val="333333"/>
                </a:solidFill>
                <a:effectLst/>
                <a:latin typeface="Roboto" panose="02000000000000000000" pitchFamily="2" charset="0"/>
              </a:rPr>
              <a:t>Download the Extended Abstract Template: [</a:t>
            </a:r>
            <a:r>
              <a:rPr lang="en-MY" b="0" i="0" u="none" strike="noStrike" dirty="0">
                <a:solidFill>
                  <a:srgbClr val="2F343B"/>
                </a:solidFill>
                <a:effectLst/>
                <a:latin typeface="Roboto" panose="02000000000000000000" pitchFamily="2" charset="0"/>
                <a:hlinkClick r:id="rId5"/>
              </a:rPr>
              <a:t>Download</a:t>
            </a:r>
            <a:r>
              <a:rPr lang="en-MY" b="0" i="0" dirty="0">
                <a:solidFill>
                  <a:srgbClr val="333333"/>
                </a:solidFill>
                <a:effectLst/>
                <a:latin typeface="Roboto" panose="02000000000000000000" pitchFamily="2" charset="0"/>
              </a:rPr>
              <a:t>]</a:t>
            </a:r>
          </a:p>
          <a:p>
            <a:pPr algn="l">
              <a:buFont typeface="+mj-lt"/>
              <a:buAutoNum type="arabicPeriod"/>
            </a:pPr>
            <a:r>
              <a:rPr lang="en-MY" b="0" i="0" dirty="0">
                <a:solidFill>
                  <a:srgbClr val="333333"/>
                </a:solidFill>
                <a:effectLst/>
                <a:latin typeface="Roboto" panose="02000000000000000000" pitchFamily="2" charset="0"/>
              </a:rPr>
              <a:t>Prepare your paper based on the Template provided.</a:t>
            </a:r>
          </a:p>
          <a:p>
            <a:pPr algn="l">
              <a:buFont typeface="+mj-lt"/>
              <a:buAutoNum type="arabicPeriod"/>
            </a:pPr>
            <a:r>
              <a:rPr lang="en-MY" b="0" i="0" dirty="0">
                <a:solidFill>
                  <a:srgbClr val="333333"/>
                </a:solidFill>
                <a:effectLst/>
                <a:latin typeface="Roboto" panose="02000000000000000000" pitchFamily="2" charset="0"/>
              </a:rPr>
              <a:t>Pay the publication Fee (refer to Table below) [</a:t>
            </a:r>
            <a:r>
              <a:rPr lang="en-MY" b="0" i="0" u="none" strike="noStrike" dirty="0">
                <a:solidFill>
                  <a:srgbClr val="2F343B"/>
                </a:solidFill>
                <a:effectLst/>
                <a:latin typeface="Roboto" panose="02000000000000000000" pitchFamily="2" charset="0"/>
                <a:hlinkClick r:id="rId6"/>
              </a:rPr>
              <a:t>Online Payment</a:t>
            </a:r>
            <a:r>
              <a:rPr lang="en-MY" b="0" i="0" dirty="0">
                <a:solidFill>
                  <a:srgbClr val="333333"/>
                </a:solidFill>
                <a:effectLst/>
                <a:latin typeface="Roboto" panose="02000000000000000000" pitchFamily="2" charset="0"/>
              </a:rPr>
              <a:t>]</a:t>
            </a:r>
          </a:p>
          <a:p>
            <a:pPr algn="l">
              <a:buFont typeface="+mj-lt"/>
              <a:buAutoNum type="arabicPeriod"/>
            </a:pPr>
            <a:r>
              <a:rPr lang="en-MY" b="0" i="0" dirty="0">
                <a:solidFill>
                  <a:srgbClr val="333333"/>
                </a:solidFill>
                <a:effectLst/>
                <a:latin typeface="Roboto" panose="02000000000000000000" pitchFamily="2" charset="0"/>
              </a:rPr>
              <a:t>Submit your Extended Abstract to the following URL: </a:t>
            </a:r>
            <a:r>
              <a:rPr lang="en-MY" b="0" i="0" u="none" strike="noStrike" dirty="0">
                <a:solidFill>
                  <a:srgbClr val="2F343B"/>
                </a:solidFill>
                <a:effectLst/>
                <a:latin typeface="Roboto" panose="02000000000000000000" pitchFamily="2" charset="0"/>
                <a:hlinkClick r:id="rId7"/>
              </a:rPr>
              <a:t>https://academicapress.digit360.com.my/apsp/index.php/publish/</a:t>
            </a:r>
            <a:endParaRPr lang="en-MY" b="0" i="0" dirty="0">
              <a:solidFill>
                <a:srgbClr val="333333"/>
              </a:solidFill>
              <a:effectLst/>
              <a:latin typeface="Roboto" panose="02000000000000000000" pitchFamily="2" charset="0"/>
            </a:endParaRPr>
          </a:p>
          <a:p>
            <a:pPr algn="l">
              <a:buFont typeface="+mj-lt"/>
              <a:buAutoNum type="arabicPeriod"/>
            </a:pPr>
            <a:r>
              <a:rPr lang="en-MY" b="0" i="0" dirty="0">
                <a:solidFill>
                  <a:srgbClr val="333333"/>
                </a:solidFill>
                <a:effectLst/>
                <a:latin typeface="Roboto" panose="02000000000000000000" pitchFamily="2" charset="0"/>
              </a:rPr>
              <a:t>The submission deadline is </a:t>
            </a:r>
            <a:r>
              <a:rPr lang="en-MY" dirty="0">
                <a:solidFill>
                  <a:srgbClr val="333333"/>
                </a:solidFill>
                <a:latin typeface="Roboto" panose="02000000000000000000" pitchFamily="2" charset="0"/>
              </a:rPr>
              <a:t>31st</a:t>
            </a:r>
            <a:r>
              <a:rPr lang="en-MY" b="0" i="0" dirty="0">
                <a:solidFill>
                  <a:srgbClr val="333333"/>
                </a:solidFill>
                <a:effectLst/>
                <a:latin typeface="Roboto" panose="02000000000000000000" pitchFamily="2" charset="0"/>
              </a:rPr>
              <a:t> May 2025.</a:t>
            </a:r>
          </a:p>
        </p:txBody>
      </p:sp>
      <p:pic>
        <p:nvPicPr>
          <p:cNvPr id="7" name="Picture 6">
            <a:extLst>
              <a:ext uri="{FF2B5EF4-FFF2-40B4-BE49-F238E27FC236}">
                <a16:creationId xmlns:a16="http://schemas.microsoft.com/office/drawing/2014/main" id="{26C66FE6-1AE5-97C4-7F4C-230D3833E6AE}"/>
              </a:ext>
            </a:extLst>
          </p:cNvPr>
          <p:cNvPicPr>
            <a:picLocks noChangeAspect="1"/>
          </p:cNvPicPr>
          <p:nvPr/>
        </p:nvPicPr>
        <p:blipFill rotWithShape="1">
          <a:blip r:embed="rId8"/>
          <a:srcRect l="12242"/>
          <a:stretch/>
        </p:blipFill>
        <p:spPr>
          <a:xfrm>
            <a:off x="2195987" y="3161220"/>
            <a:ext cx="6896099" cy="2771775"/>
          </a:xfrm>
          <a:prstGeom prst="rect">
            <a:avLst/>
          </a:prstGeom>
        </p:spPr>
      </p:pic>
      <p:sp>
        <p:nvSpPr>
          <p:cNvPr id="4" name="Explosion: 14 Points 3">
            <a:extLst>
              <a:ext uri="{FF2B5EF4-FFF2-40B4-BE49-F238E27FC236}">
                <a16:creationId xmlns:a16="http://schemas.microsoft.com/office/drawing/2014/main" id="{0B8A53E3-0005-5003-8FC8-18D71E1A5AAE}"/>
              </a:ext>
            </a:extLst>
          </p:cNvPr>
          <p:cNvSpPr/>
          <p:nvPr/>
        </p:nvSpPr>
        <p:spPr>
          <a:xfrm>
            <a:off x="8770865" y="3333438"/>
            <a:ext cx="3267964" cy="2036190"/>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OPTIONAL – NOT MANDATORY</a:t>
            </a:r>
          </a:p>
        </p:txBody>
      </p:sp>
    </p:spTree>
    <p:extLst>
      <p:ext uri="{BB962C8B-B14F-4D97-AF65-F5344CB8AC3E}">
        <p14:creationId xmlns:p14="http://schemas.microsoft.com/office/powerpoint/2010/main" val="9462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Rules &amp; Regulation</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2239280" y="1190933"/>
            <a:ext cx="9734337" cy="3970318"/>
          </a:xfrm>
          <a:prstGeom prst="rect">
            <a:avLst/>
          </a:prstGeom>
          <a:solidFill>
            <a:srgbClr val="FFFF00"/>
          </a:solidFill>
        </p:spPr>
        <p:txBody>
          <a:bodyPr wrap="square">
            <a:spAutoFit/>
          </a:bodyPr>
          <a:lstStyle/>
          <a:p>
            <a:pPr algn="l"/>
            <a:r>
              <a:rPr lang="en-MY" b="1" i="0" dirty="0">
                <a:solidFill>
                  <a:srgbClr val="2A323C"/>
                </a:solidFill>
                <a:effectLst/>
                <a:latin typeface="Prompt" panose="020B0502040204020203" pitchFamily="2" charset="-34"/>
                <a:cs typeface="Prompt" panose="020B0502040204020203" pitchFamily="2" charset="-34"/>
              </a:rPr>
              <a:t>By submitting to VIC, I agreed that:</a:t>
            </a:r>
          </a:p>
          <a:p>
            <a:pPr algn="l"/>
            <a:endParaRPr lang="en-MY" b="0" i="0" dirty="0">
              <a:solidFill>
                <a:srgbClr val="333333"/>
              </a:solidFill>
              <a:effectLst/>
              <a:latin typeface="Roboto" panose="02000000000000000000" pitchFamily="2" charset="0"/>
            </a:endParaRPr>
          </a:p>
          <a:p>
            <a:pPr marL="342900" indent="-342900" algn="l">
              <a:buFont typeface="+mj-lt"/>
              <a:buAutoNum type="arabicPeriod"/>
            </a:pPr>
            <a:r>
              <a:rPr lang="en-MY" b="0" i="0" dirty="0">
                <a:solidFill>
                  <a:srgbClr val="333333"/>
                </a:solidFill>
                <a:effectLst/>
                <a:latin typeface="Roboto" panose="02000000000000000000" pitchFamily="2" charset="0"/>
              </a:rPr>
              <a:t>My information will be collected under the Personal Data Protection Act 2010 (PDPA).</a:t>
            </a:r>
          </a:p>
          <a:p>
            <a:pPr marL="342900" indent="-342900" algn="l">
              <a:buFont typeface="+mj-lt"/>
              <a:buAutoNum type="arabicPeriod"/>
            </a:pPr>
            <a:r>
              <a:rPr lang="en-MY" b="0" i="0" dirty="0">
                <a:solidFill>
                  <a:srgbClr val="333333"/>
                </a:solidFill>
                <a:effectLst/>
                <a:latin typeface="Roboto" panose="02000000000000000000" pitchFamily="2" charset="0"/>
              </a:rPr>
              <a:t>The organiser may contact me for further communication regarding the event that </a:t>
            </a:r>
            <a:r>
              <a:rPr lang="en-MY" b="0" i="0" dirty="0" err="1">
                <a:solidFill>
                  <a:srgbClr val="333333"/>
                </a:solidFill>
                <a:effectLst/>
                <a:latin typeface="Roboto" panose="02000000000000000000" pitchFamily="2" charset="0"/>
              </a:rPr>
              <a:t>i</a:t>
            </a:r>
            <a:r>
              <a:rPr lang="en-MY" b="0" i="0" dirty="0">
                <a:solidFill>
                  <a:srgbClr val="333333"/>
                </a:solidFill>
                <a:effectLst/>
                <a:latin typeface="Roboto" panose="02000000000000000000" pitchFamily="2" charset="0"/>
              </a:rPr>
              <a:t> am a participant.</a:t>
            </a:r>
          </a:p>
          <a:p>
            <a:pPr marL="342900" indent="-342900" algn="l">
              <a:buFont typeface="+mj-lt"/>
              <a:buAutoNum type="arabicPeriod"/>
            </a:pPr>
            <a:r>
              <a:rPr lang="en-MY" b="0" i="0" dirty="0">
                <a:solidFill>
                  <a:srgbClr val="333333"/>
                </a:solidFill>
                <a:effectLst/>
                <a:latin typeface="Roboto" panose="02000000000000000000" pitchFamily="2" charset="0"/>
              </a:rPr>
              <a:t>My registration is consider completed once </a:t>
            </a:r>
            <a:r>
              <a:rPr lang="en-MY" b="0" i="0" dirty="0" err="1">
                <a:solidFill>
                  <a:srgbClr val="333333"/>
                </a:solidFill>
                <a:effectLst/>
                <a:latin typeface="Roboto" panose="02000000000000000000" pitchFamily="2" charset="0"/>
              </a:rPr>
              <a:t>i</a:t>
            </a:r>
            <a:r>
              <a:rPr lang="en-MY" b="0" i="0" dirty="0">
                <a:solidFill>
                  <a:srgbClr val="333333"/>
                </a:solidFill>
                <a:effectLst/>
                <a:latin typeface="Roboto" panose="02000000000000000000" pitchFamily="2" charset="0"/>
              </a:rPr>
              <a:t> pay the registration fee (if applicable) and submitted the presentation video.</a:t>
            </a:r>
          </a:p>
          <a:p>
            <a:pPr marL="342900" indent="-342900" algn="l">
              <a:buFont typeface="+mj-lt"/>
              <a:buAutoNum type="arabicPeriod"/>
            </a:pPr>
            <a:r>
              <a:rPr lang="en-MY" b="0" i="0" dirty="0">
                <a:solidFill>
                  <a:srgbClr val="333333"/>
                </a:solidFill>
                <a:effectLst/>
                <a:latin typeface="Roboto" panose="02000000000000000000" pitchFamily="2" charset="0"/>
              </a:rPr>
              <a:t>No refund is available once I have submitted the complete registration.</a:t>
            </a:r>
          </a:p>
          <a:p>
            <a:pPr marL="342900" indent="-342900" algn="l">
              <a:buFont typeface="+mj-lt"/>
              <a:buAutoNum type="arabicPeriod"/>
            </a:pPr>
            <a:r>
              <a:rPr lang="en-MY" b="1" i="0" u="sng" dirty="0">
                <a:solidFill>
                  <a:srgbClr val="FF0000"/>
                </a:solidFill>
                <a:effectLst/>
                <a:latin typeface="Roboto" panose="02000000000000000000" pitchFamily="2" charset="0"/>
              </a:rPr>
              <a:t>The judges’ decision is final, and no appeals will be entertained.</a:t>
            </a:r>
          </a:p>
          <a:p>
            <a:pPr marL="342900" indent="-342900" algn="l">
              <a:buFont typeface="+mj-lt"/>
              <a:buAutoNum type="arabicPeriod"/>
            </a:pPr>
            <a:r>
              <a:rPr lang="en-MY" b="0" i="0" dirty="0">
                <a:solidFill>
                  <a:srgbClr val="333333"/>
                </a:solidFill>
                <a:effectLst/>
                <a:latin typeface="Roboto" panose="02000000000000000000" pitchFamily="2" charset="0"/>
              </a:rPr>
              <a:t>It is NOT ADVISEABLE to enter this competition if you have already won at other events - especially international event as we cannot promise that you will be getting the same result here.</a:t>
            </a:r>
          </a:p>
          <a:p>
            <a:pPr marL="342900" indent="-342900" algn="l">
              <a:buFont typeface="+mj-lt"/>
              <a:buAutoNum type="arabicPeriod"/>
            </a:pPr>
            <a:r>
              <a:rPr lang="en-MY" b="0" i="0" dirty="0">
                <a:solidFill>
                  <a:srgbClr val="333333"/>
                </a:solidFill>
                <a:effectLst/>
                <a:latin typeface="Roboto" panose="02000000000000000000" pitchFamily="2" charset="0"/>
              </a:rPr>
              <a:t>The organiser hold no legal responsibility on any claim by participants - please read the term and conditions accordingly.</a:t>
            </a:r>
          </a:p>
        </p:txBody>
      </p:sp>
    </p:spTree>
    <p:extLst>
      <p:ext uri="{BB962C8B-B14F-4D97-AF65-F5344CB8AC3E}">
        <p14:creationId xmlns:p14="http://schemas.microsoft.com/office/powerpoint/2010/main" val="321013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Rules &amp; Regulation</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1952926" y="1406618"/>
            <a:ext cx="9734337" cy="4832092"/>
          </a:xfrm>
          <a:prstGeom prst="rect">
            <a:avLst/>
          </a:prstGeom>
          <a:solidFill>
            <a:srgbClr val="FFFF00"/>
          </a:solidFill>
        </p:spPr>
        <p:txBody>
          <a:bodyPr wrap="square">
            <a:spAutoFit/>
          </a:bodyPr>
          <a:lstStyle/>
          <a:p>
            <a:pPr algn="l"/>
            <a:r>
              <a:rPr lang="en-MY" sz="1600" b="1" i="0" dirty="0">
                <a:solidFill>
                  <a:srgbClr val="2A323C"/>
                </a:solidFill>
                <a:effectLst/>
                <a:latin typeface="Prompt" panose="020B0502040204020203" pitchFamily="2" charset="-34"/>
                <a:cs typeface="Prompt" panose="020B0502040204020203" pitchFamily="2" charset="-34"/>
              </a:rPr>
              <a:t>General Rules and Regulation</a:t>
            </a:r>
          </a:p>
          <a:p>
            <a:pPr algn="l"/>
            <a:endParaRPr lang="en-MY" sz="1600" b="1" i="0" dirty="0">
              <a:solidFill>
                <a:srgbClr val="2A323C"/>
              </a:solidFill>
              <a:effectLst/>
              <a:latin typeface="Prompt" panose="020B0502040204020203" pitchFamily="2" charset="-34"/>
              <a:cs typeface="Prompt" panose="020B0502040204020203" pitchFamily="2" charset="-34"/>
            </a:endParaRP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VIC is open to all participant from primary schools to professionals.</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The participation fee is only applicable for all categories EXCEPT primary and secondary schools.</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Participation in primary (Junior Scientist) and secondary schools (Young Scientist) is FREE. However, the organizer only provided an e-certificate of participation and award.</a:t>
            </a:r>
          </a:p>
          <a:p>
            <a:pPr marL="342900" indent="-342900" algn="l">
              <a:buFont typeface="+mj-lt"/>
              <a:buAutoNum type="arabicPeriod"/>
            </a:pPr>
            <a:r>
              <a:rPr lang="en-MY" sz="1600" b="1" dirty="0">
                <a:solidFill>
                  <a:srgbClr val="2A323C"/>
                </a:solidFill>
                <a:latin typeface="Prompt" panose="020B0502040204020203" pitchFamily="2" charset="-34"/>
                <a:cs typeface="Prompt" panose="020B0502040204020203" pitchFamily="2" charset="-34"/>
              </a:rPr>
              <a:t>School Authorization Letter is mandatory for </a:t>
            </a:r>
            <a:r>
              <a:rPr lang="en-MY" sz="1600" b="1" i="0" dirty="0">
                <a:solidFill>
                  <a:srgbClr val="2A323C"/>
                </a:solidFill>
                <a:effectLst/>
                <a:latin typeface="Prompt" panose="020B0502040204020203" pitchFamily="2" charset="-34"/>
                <a:cs typeface="Prompt" panose="020B0502040204020203" pitchFamily="2" charset="-34"/>
              </a:rPr>
              <a:t>primary and secondary schools.</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Extra medal for Primary and Secondary schools is available for purchase with a fee of RM50 (local) and USD50 (International) per medal.</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The extra medal price is inclusive of delivery and packaging FEE.</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For other PAID category, ONE MEDAL is provided for FREE. Extra medal is also available for purchase with a fee of RM50 (local) and USD50 (International) per medal (inclusive of delivery and packaging FEE.).</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The organizer only provided ONE e-certificate that included all the participant's name. However, a customized e-certificate that contain each individual participant can be purchased later with a fee of RM15 per e-certificate/individual.</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All payment is NON-REFUNDABLE. Failure to complete your registration before the end of submission will VOID your participation.</a:t>
            </a:r>
            <a:endParaRPr lang="en-MY" sz="1600" b="0"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113307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Rules &amp; Regulation</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2239280" y="1190933"/>
            <a:ext cx="9734337" cy="4524315"/>
          </a:xfrm>
          <a:prstGeom prst="rect">
            <a:avLst/>
          </a:prstGeom>
          <a:solidFill>
            <a:srgbClr val="FFFF00"/>
          </a:solidFill>
        </p:spPr>
        <p:txBody>
          <a:bodyPr wrap="square">
            <a:spAutoFit/>
          </a:bodyPr>
          <a:lstStyle/>
          <a:p>
            <a:pPr algn="l"/>
            <a:r>
              <a:rPr lang="en-MY" sz="1600" b="1" i="0" dirty="0">
                <a:solidFill>
                  <a:srgbClr val="2A323C"/>
                </a:solidFill>
                <a:effectLst/>
                <a:latin typeface="Prompt" panose="020B0502040204020203" pitchFamily="2" charset="-34"/>
                <a:cs typeface="Prompt" panose="020B0502040204020203" pitchFamily="2" charset="-34"/>
              </a:rPr>
              <a:t>General Rules and Regulation</a:t>
            </a:r>
          </a:p>
          <a:p>
            <a:pPr algn="l"/>
            <a:endParaRPr lang="en-MY" sz="1600" b="1" i="0" dirty="0">
              <a:solidFill>
                <a:srgbClr val="2A323C"/>
              </a:solidFill>
              <a:effectLst/>
              <a:latin typeface="Prompt" panose="020B0502040204020203" pitchFamily="2" charset="-34"/>
              <a:cs typeface="Prompt" panose="020B0502040204020203" pitchFamily="2" charset="-34"/>
            </a:endParaRP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Junior Scientist (JS) is applicable for primary school's students. The project MUST BE LED by a primary school student. Teacher or supervisor may insert their name as a member. Failure to comply my lead to disqualification of participation.</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Young Scientist (YS) is applicable for secondary school's students. The project MUST BE LED by a secondary school student. Teacher or supervisor may insert their name as a member. Failure to comply my lead to disqualification of participation.</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Tertiary Social Science or Tertiary Science and Technology is applicable for the STUDENTS of higher learning institution. The project MUST BE LED by a STUDENT. Teacher/Lecturer/Supervisor may insert their name as a member. Failure to comply my lead to disqualification of participation.</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Presentation video must not exceed 6 minutes 30 seconds.</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The use of third-party-software to boost video view and likes is strictly prohibited. Failure to comply my lead to disqualification of participation.</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All decisions are FINAL. No request or appeal will be entertained.</a:t>
            </a:r>
          </a:p>
          <a:p>
            <a:pPr marL="342900" indent="-342900" algn="l">
              <a:buFont typeface="+mj-lt"/>
              <a:buAutoNum type="arabicPeriod"/>
            </a:pPr>
            <a:r>
              <a:rPr lang="en-MY" sz="1600" b="1" i="0" dirty="0">
                <a:solidFill>
                  <a:srgbClr val="2A323C"/>
                </a:solidFill>
                <a:effectLst/>
                <a:latin typeface="Prompt" panose="020B0502040204020203" pitchFamily="2" charset="-34"/>
                <a:cs typeface="Prompt" panose="020B0502040204020203" pitchFamily="2" charset="-34"/>
              </a:rPr>
              <a:t>The data collected for the registration process is strictly confidential and will not be shared to other entity.</a:t>
            </a:r>
          </a:p>
        </p:txBody>
      </p:sp>
    </p:spTree>
    <p:extLst>
      <p:ext uri="{BB962C8B-B14F-4D97-AF65-F5344CB8AC3E}">
        <p14:creationId xmlns:p14="http://schemas.microsoft.com/office/powerpoint/2010/main" val="400086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Rules &amp; Regulation</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9" name="TextBox 8">
            <a:extLst>
              <a:ext uri="{FF2B5EF4-FFF2-40B4-BE49-F238E27FC236}">
                <a16:creationId xmlns:a16="http://schemas.microsoft.com/office/drawing/2014/main" id="{29A3CCFB-F7DC-1761-AB79-EC7C6D818F28}"/>
              </a:ext>
            </a:extLst>
          </p:cNvPr>
          <p:cNvSpPr txBox="1"/>
          <p:nvPr/>
        </p:nvSpPr>
        <p:spPr>
          <a:xfrm>
            <a:off x="2239280" y="1190933"/>
            <a:ext cx="9865428" cy="2862322"/>
          </a:xfrm>
          <a:prstGeom prst="rect">
            <a:avLst/>
          </a:prstGeom>
          <a:solidFill>
            <a:srgbClr val="FFFF00"/>
          </a:solidFill>
        </p:spPr>
        <p:txBody>
          <a:bodyPr wrap="square">
            <a:spAutoFit/>
          </a:bodyPr>
          <a:lstStyle/>
          <a:p>
            <a:pPr algn="l"/>
            <a:r>
              <a:rPr lang="en-MY" b="1" i="0" dirty="0">
                <a:solidFill>
                  <a:srgbClr val="2A323C"/>
                </a:solidFill>
                <a:effectLst/>
                <a:latin typeface="Prompt" panose="020B0502040204020203" pitchFamily="2" charset="-34"/>
                <a:cs typeface="Prompt" panose="020B0502040204020203" pitchFamily="2" charset="-34"/>
              </a:rPr>
              <a:t>General Rules and Regulation</a:t>
            </a:r>
          </a:p>
          <a:p>
            <a:pPr algn="l"/>
            <a:endParaRPr lang="en-MY" b="1" i="0" dirty="0">
              <a:solidFill>
                <a:srgbClr val="2A323C"/>
              </a:solidFill>
              <a:effectLst/>
              <a:latin typeface="Prompt" panose="020B0502040204020203" pitchFamily="2" charset="-34"/>
              <a:cs typeface="Prompt" panose="020B0502040204020203" pitchFamily="2" charset="-34"/>
            </a:endParaRPr>
          </a:p>
          <a:p>
            <a:pPr marL="342900" indent="-342900" algn="l">
              <a:buFont typeface="+mj-lt"/>
              <a:buAutoNum type="arabicPeriod" startAt="8"/>
            </a:pPr>
            <a:r>
              <a:rPr lang="en-MY" b="1" i="0" dirty="0">
                <a:solidFill>
                  <a:srgbClr val="2A323C"/>
                </a:solidFill>
                <a:effectLst/>
                <a:latin typeface="Prompt" panose="020B0502040204020203" pitchFamily="2" charset="-34"/>
                <a:cs typeface="Prompt" panose="020B0502040204020203" pitchFamily="2" charset="-34"/>
              </a:rPr>
              <a:t>However, the organizer may use the information for further communication with the participants such as to update the progress of the event and participation in future event.</a:t>
            </a:r>
          </a:p>
          <a:p>
            <a:pPr marL="342900" indent="-342900" algn="l">
              <a:buFont typeface="+mj-lt"/>
              <a:buAutoNum type="arabicPeriod" startAt="8"/>
            </a:pPr>
            <a:r>
              <a:rPr lang="en-MY" b="1" dirty="0">
                <a:solidFill>
                  <a:srgbClr val="2A323C"/>
                </a:solidFill>
                <a:latin typeface="Prompt" panose="020B0502040204020203" pitchFamily="2" charset="-34"/>
                <a:cs typeface="Prompt" panose="020B0502040204020203" pitchFamily="2" charset="-34"/>
              </a:rPr>
              <a:t>All presentation video must start with each member introducing themselves via Recorded Video – to ensure originality and consent of all members and advisor (s).</a:t>
            </a:r>
          </a:p>
          <a:p>
            <a:pPr marL="342900" indent="-342900" algn="l">
              <a:buFont typeface="+mj-lt"/>
              <a:buAutoNum type="arabicPeriod" startAt="8"/>
            </a:pPr>
            <a:r>
              <a:rPr lang="en-MY" b="1" i="0" dirty="0">
                <a:solidFill>
                  <a:srgbClr val="2A323C"/>
                </a:solidFill>
                <a:effectLst/>
                <a:latin typeface="Prompt" panose="020B0502040204020203" pitchFamily="2" charset="-34"/>
                <a:cs typeface="Prompt" panose="020B0502040204020203" pitchFamily="2" charset="-34"/>
              </a:rPr>
              <a:t>The innovation and/or invention must be original – the organizer will disqualify any innovation and/or invention that did not fulfil the given criteria</a:t>
            </a:r>
            <a:endParaRPr lang="en-MY" b="0"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303447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Premium Medal</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4" name="Picture 3">
            <a:extLst>
              <a:ext uri="{FF2B5EF4-FFF2-40B4-BE49-F238E27FC236}">
                <a16:creationId xmlns:a16="http://schemas.microsoft.com/office/drawing/2014/main" id="{1C2C24E6-6CFF-2ED1-82EB-E25A8C1ABDE7}"/>
              </a:ext>
            </a:extLst>
          </p:cNvPr>
          <p:cNvPicPr>
            <a:picLocks noChangeAspect="1"/>
          </p:cNvPicPr>
          <p:nvPr/>
        </p:nvPicPr>
        <p:blipFill rotWithShape="1">
          <a:blip r:embed="rId5"/>
          <a:srcRect l="1176" t="1714" r="821"/>
          <a:stretch/>
        </p:blipFill>
        <p:spPr>
          <a:xfrm>
            <a:off x="1458237" y="1105180"/>
            <a:ext cx="7710013" cy="5178887"/>
          </a:xfrm>
          <a:prstGeom prst="rect">
            <a:avLst/>
          </a:prstGeom>
          <a:ln>
            <a:solidFill>
              <a:schemeClr val="accent6">
                <a:lumMod val="20000"/>
                <a:lumOff val="80000"/>
              </a:schemeClr>
            </a:solidFill>
          </a:ln>
        </p:spPr>
      </p:pic>
      <p:sp>
        <p:nvSpPr>
          <p:cNvPr id="6" name="Explosion: 14 Points 5">
            <a:extLst>
              <a:ext uri="{FF2B5EF4-FFF2-40B4-BE49-F238E27FC236}">
                <a16:creationId xmlns:a16="http://schemas.microsoft.com/office/drawing/2014/main" id="{64246817-DABD-9D57-6B64-779C96E77FB5}"/>
              </a:ext>
            </a:extLst>
          </p:cNvPr>
          <p:cNvSpPr/>
          <p:nvPr/>
        </p:nvSpPr>
        <p:spPr>
          <a:xfrm>
            <a:off x="7581773" y="4734725"/>
            <a:ext cx="3267964" cy="2036190"/>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RM50 / Medal</a:t>
            </a:r>
          </a:p>
          <a:p>
            <a:pPr algn="ctr"/>
            <a:r>
              <a:rPr lang="en-MY" dirty="0"/>
              <a:t> ONLY!</a:t>
            </a:r>
          </a:p>
        </p:txBody>
      </p:sp>
    </p:spTree>
    <p:extLst>
      <p:ext uri="{BB962C8B-B14F-4D97-AF65-F5344CB8AC3E}">
        <p14:creationId xmlns:p14="http://schemas.microsoft.com/office/powerpoint/2010/main" val="23294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Premium Medal</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6" name="Explosion: 14 Points 5">
            <a:extLst>
              <a:ext uri="{FF2B5EF4-FFF2-40B4-BE49-F238E27FC236}">
                <a16:creationId xmlns:a16="http://schemas.microsoft.com/office/drawing/2014/main" id="{64246817-DABD-9D57-6B64-779C96E77FB5}"/>
              </a:ext>
            </a:extLst>
          </p:cNvPr>
          <p:cNvSpPr/>
          <p:nvPr/>
        </p:nvSpPr>
        <p:spPr>
          <a:xfrm>
            <a:off x="5451802" y="4031302"/>
            <a:ext cx="3819198" cy="2302411"/>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RM50/Medal</a:t>
            </a:r>
          </a:p>
        </p:txBody>
      </p:sp>
      <p:pic>
        <p:nvPicPr>
          <p:cNvPr id="4" name="Picture 3" descr="A pair of silver medals&#10;&#10;Description automatically generated">
            <a:extLst>
              <a:ext uri="{FF2B5EF4-FFF2-40B4-BE49-F238E27FC236}">
                <a16:creationId xmlns:a16="http://schemas.microsoft.com/office/drawing/2014/main" id="{3F8DAC70-1977-573B-3038-C42945C45D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138" y="742852"/>
            <a:ext cx="1497044" cy="1694795"/>
          </a:xfrm>
          <a:prstGeom prst="rect">
            <a:avLst/>
          </a:prstGeom>
        </p:spPr>
      </p:pic>
      <p:pic>
        <p:nvPicPr>
          <p:cNvPr id="10" name="Picture 9" descr="A pair of medals with text&#10;&#10;Description automatically generated">
            <a:extLst>
              <a:ext uri="{FF2B5EF4-FFF2-40B4-BE49-F238E27FC236}">
                <a16:creationId xmlns:a16="http://schemas.microsoft.com/office/drawing/2014/main" id="{BB8CCD23-1F7F-A9B1-5F5B-7C417E22B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846" y="2442120"/>
            <a:ext cx="1552032" cy="1521612"/>
          </a:xfrm>
          <a:prstGeom prst="rect">
            <a:avLst/>
          </a:prstGeom>
        </p:spPr>
      </p:pic>
      <p:pic>
        <p:nvPicPr>
          <p:cNvPr id="14" name="Picture 13" descr="A group of gold and purple wristbands&#10;&#10;Description automatically generated">
            <a:extLst>
              <a:ext uri="{FF2B5EF4-FFF2-40B4-BE49-F238E27FC236}">
                <a16:creationId xmlns:a16="http://schemas.microsoft.com/office/drawing/2014/main" id="{B49522E3-FA16-2E22-CEB4-CBBAE97092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7118" y="1427896"/>
            <a:ext cx="2868090" cy="2811875"/>
          </a:xfrm>
          <a:prstGeom prst="rect">
            <a:avLst/>
          </a:prstGeom>
        </p:spPr>
      </p:pic>
      <p:pic>
        <p:nvPicPr>
          <p:cNvPr id="16" name="Picture 15" descr="A pair of gold medals&#10;&#10;Description automatically generated">
            <a:extLst>
              <a:ext uri="{FF2B5EF4-FFF2-40B4-BE49-F238E27FC236}">
                <a16:creationId xmlns:a16="http://schemas.microsoft.com/office/drawing/2014/main" id="{3D6AFB2F-4C74-4B04-CFFA-E2C8F280B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045" y="737236"/>
            <a:ext cx="4888601" cy="4164963"/>
          </a:xfrm>
          <a:prstGeom prst="rect">
            <a:avLst/>
          </a:prstGeom>
        </p:spPr>
      </p:pic>
    </p:spTree>
    <p:extLst>
      <p:ext uri="{BB962C8B-B14F-4D97-AF65-F5344CB8AC3E}">
        <p14:creationId xmlns:p14="http://schemas.microsoft.com/office/powerpoint/2010/main" val="52216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Exclusive Medal</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4" name="Picture 3" descr="A group of medals in blue boxes&#10;&#10;Description automatically generated">
            <a:extLst>
              <a:ext uri="{FF2B5EF4-FFF2-40B4-BE49-F238E27FC236}">
                <a16:creationId xmlns:a16="http://schemas.microsoft.com/office/drawing/2014/main" id="{63334197-3262-B8FD-95DA-6AFC1CCE0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050" y="2063450"/>
            <a:ext cx="5585365" cy="4189024"/>
          </a:xfrm>
          <a:prstGeom prst="rect">
            <a:avLst/>
          </a:prstGeom>
        </p:spPr>
      </p:pic>
      <p:pic>
        <p:nvPicPr>
          <p:cNvPr id="10" name="Picture 9" descr="A group of silver and gold medals in blue boxes&#10;&#10;Description automatically generated">
            <a:extLst>
              <a:ext uri="{FF2B5EF4-FFF2-40B4-BE49-F238E27FC236}">
                <a16:creationId xmlns:a16="http://schemas.microsoft.com/office/drawing/2014/main" id="{DDFC985A-CD2F-BDBB-88F3-CFCEE60EE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732" y="207705"/>
            <a:ext cx="4944514" cy="3708386"/>
          </a:xfrm>
          <a:prstGeom prst="rect">
            <a:avLst/>
          </a:prstGeom>
        </p:spPr>
      </p:pic>
      <p:sp>
        <p:nvSpPr>
          <p:cNvPr id="6" name="Explosion: 14 Points 5">
            <a:extLst>
              <a:ext uri="{FF2B5EF4-FFF2-40B4-BE49-F238E27FC236}">
                <a16:creationId xmlns:a16="http://schemas.microsoft.com/office/drawing/2014/main" id="{64246817-DABD-9D57-6B64-779C96E77FB5}"/>
              </a:ext>
            </a:extLst>
          </p:cNvPr>
          <p:cNvSpPr/>
          <p:nvPr/>
        </p:nvSpPr>
        <p:spPr>
          <a:xfrm>
            <a:off x="4989592" y="4326736"/>
            <a:ext cx="2706916" cy="1910913"/>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RM129.99</a:t>
            </a:r>
          </a:p>
        </p:txBody>
      </p:sp>
    </p:spTree>
    <p:extLst>
      <p:ext uri="{BB962C8B-B14F-4D97-AF65-F5344CB8AC3E}">
        <p14:creationId xmlns:p14="http://schemas.microsoft.com/office/powerpoint/2010/main" val="106434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875589" y="2951328"/>
            <a:ext cx="52492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New Features</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7" name="Picture 6" descr="A screenshot of a computer&#10;&#10;Description automatically generated">
            <a:extLst>
              <a:ext uri="{FF2B5EF4-FFF2-40B4-BE49-F238E27FC236}">
                <a16:creationId xmlns:a16="http://schemas.microsoft.com/office/drawing/2014/main" id="{0AD4C510-6F27-00F4-B403-7D10B50ED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171" y="1613892"/>
            <a:ext cx="8249801" cy="130510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A3E87C8-09F1-B395-EE42-A6BEB75F85DF}"/>
              </a:ext>
            </a:extLst>
          </p:cNvPr>
          <p:cNvPicPr>
            <a:picLocks noChangeAspect="1"/>
          </p:cNvPicPr>
          <p:nvPr/>
        </p:nvPicPr>
        <p:blipFill rotWithShape="1">
          <a:blip r:embed="rId6">
            <a:extLst>
              <a:ext uri="{28A0092B-C50C-407E-A947-70E740481C1C}">
                <a14:useLocalDpi xmlns:a14="http://schemas.microsoft.com/office/drawing/2010/main" val="0"/>
              </a:ext>
            </a:extLst>
          </a:blip>
          <a:srcRect l="19855" t="66096" r="-11" b="434"/>
          <a:stretch/>
        </p:blipFill>
        <p:spPr>
          <a:xfrm>
            <a:off x="1841322" y="3049302"/>
            <a:ext cx="9772650" cy="1854258"/>
          </a:xfrm>
          <a:prstGeom prst="rect">
            <a:avLst/>
          </a:prstGeom>
        </p:spPr>
      </p:pic>
      <p:sp>
        <p:nvSpPr>
          <p:cNvPr id="11" name="Speech Bubble: Rectangle with Corners Rounded 10">
            <a:extLst>
              <a:ext uri="{FF2B5EF4-FFF2-40B4-BE49-F238E27FC236}">
                <a16:creationId xmlns:a16="http://schemas.microsoft.com/office/drawing/2014/main" id="{20814D57-B8AA-D348-D872-29C35358294A}"/>
              </a:ext>
            </a:extLst>
          </p:cNvPr>
          <p:cNvSpPr/>
          <p:nvPr/>
        </p:nvSpPr>
        <p:spPr>
          <a:xfrm>
            <a:off x="342474" y="158459"/>
            <a:ext cx="3114321" cy="2116885"/>
          </a:xfrm>
          <a:prstGeom prst="wedgeRoundRectCallout">
            <a:avLst>
              <a:gd name="adj1" fmla="val 49358"/>
              <a:gd name="adj2" fmla="val 65875"/>
              <a:gd name="adj3" fmla="val 16667"/>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MY" dirty="0"/>
              <a:t>We take plagiarism SERIOUSLY! If you have any issue with the project, please click the report button to communicate with us</a:t>
            </a:r>
          </a:p>
        </p:txBody>
      </p:sp>
      <p:sp>
        <p:nvSpPr>
          <p:cNvPr id="12" name="Speech Bubble: Rectangle with Corners Rounded 11">
            <a:extLst>
              <a:ext uri="{FF2B5EF4-FFF2-40B4-BE49-F238E27FC236}">
                <a16:creationId xmlns:a16="http://schemas.microsoft.com/office/drawing/2014/main" id="{106649FE-3B84-7978-03AF-0A5F317EE86E}"/>
              </a:ext>
            </a:extLst>
          </p:cNvPr>
          <p:cNvSpPr/>
          <p:nvPr/>
        </p:nvSpPr>
        <p:spPr>
          <a:xfrm>
            <a:off x="6096000" y="4619075"/>
            <a:ext cx="3114321" cy="2116885"/>
          </a:xfrm>
          <a:prstGeom prst="wedgeRoundRectCallout">
            <a:avLst>
              <a:gd name="adj1" fmla="val -95613"/>
              <a:gd name="adj2" fmla="val -52913"/>
              <a:gd name="adj3" fmla="val 16667"/>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MY" dirty="0"/>
              <a:t>Integrity is priceless! If you received this message, please ensue that the first name on the registration list is an active student. Please select STATUS=STUDENT.</a:t>
            </a:r>
          </a:p>
        </p:txBody>
      </p:sp>
      <p:sp>
        <p:nvSpPr>
          <p:cNvPr id="4" name="TextBox 3">
            <a:extLst>
              <a:ext uri="{FF2B5EF4-FFF2-40B4-BE49-F238E27FC236}">
                <a16:creationId xmlns:a16="http://schemas.microsoft.com/office/drawing/2014/main" id="{2C267659-89E9-A252-FFB8-C2998D2837F7}"/>
              </a:ext>
            </a:extLst>
          </p:cNvPr>
          <p:cNvSpPr txBox="1"/>
          <p:nvPr/>
        </p:nvSpPr>
        <p:spPr>
          <a:xfrm>
            <a:off x="1899634" y="6052983"/>
            <a:ext cx="6108700" cy="369332"/>
          </a:xfrm>
          <a:prstGeom prst="rect">
            <a:avLst/>
          </a:prstGeom>
          <a:noFill/>
        </p:spPr>
        <p:txBody>
          <a:bodyPr wrap="square">
            <a:spAutoFit/>
          </a:bodyPr>
          <a:lstStyle/>
          <a:p>
            <a:r>
              <a:rPr lang="en-MY" dirty="0">
                <a:solidFill>
                  <a:schemeClr val="bg1"/>
                </a:solidFill>
                <a:hlinkClick r:id="rId7">
                  <a:extLst>
                    <a:ext uri="{A12FA001-AC4F-418D-AE19-62706E023703}">
                      <ahyp:hlinkClr xmlns:ahyp="http://schemas.microsoft.com/office/drawing/2018/hyperlinkcolor" val="tx"/>
                    </a:ext>
                  </a:extLst>
                </a:hlinkClick>
              </a:rPr>
              <a:t>https://myvic.asia/tutorial-registro/</a:t>
            </a:r>
            <a:endParaRPr lang="en-MY" dirty="0">
              <a:solidFill>
                <a:schemeClr val="bg1"/>
              </a:solidFill>
            </a:endParaRPr>
          </a:p>
        </p:txBody>
      </p:sp>
      <p:sp>
        <p:nvSpPr>
          <p:cNvPr id="6" name="TextBox 5">
            <a:extLst>
              <a:ext uri="{FF2B5EF4-FFF2-40B4-BE49-F238E27FC236}">
                <a16:creationId xmlns:a16="http://schemas.microsoft.com/office/drawing/2014/main" id="{DB911C02-C4D3-C67A-2F2C-01CE59610C4A}"/>
              </a:ext>
            </a:extLst>
          </p:cNvPr>
          <p:cNvSpPr txBox="1"/>
          <p:nvPr/>
        </p:nvSpPr>
        <p:spPr>
          <a:xfrm>
            <a:off x="1655045" y="5733067"/>
            <a:ext cx="2653268" cy="369332"/>
          </a:xfrm>
          <a:prstGeom prst="rect">
            <a:avLst/>
          </a:prstGeom>
          <a:noFill/>
        </p:spPr>
        <p:txBody>
          <a:bodyPr wrap="square" rtlCol="0">
            <a:spAutoFit/>
          </a:bodyPr>
          <a:lstStyle/>
          <a:p>
            <a:pPr algn="r"/>
            <a:r>
              <a:rPr lang="en-US" b="1" dirty="0" err="1">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Registro</a:t>
            </a: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 TUTORIAL</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spTree>
    <p:extLst>
      <p:ext uri="{BB962C8B-B14F-4D97-AF65-F5344CB8AC3E}">
        <p14:creationId xmlns:p14="http://schemas.microsoft.com/office/powerpoint/2010/main" val="22427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DA49576-5378-4E9A-AA1A-456FD0723D7B}"/>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sp>
        <p:nvSpPr>
          <p:cNvPr id="27" name="TextBox 26">
            <a:extLst>
              <a:ext uri="{FF2B5EF4-FFF2-40B4-BE49-F238E27FC236}">
                <a16:creationId xmlns:a16="http://schemas.microsoft.com/office/drawing/2014/main" id="{BEEE3FC8-7B2C-4ABD-B92B-1EE1D6769FB1}"/>
              </a:ext>
            </a:extLst>
          </p:cNvPr>
          <p:cNvSpPr txBox="1"/>
          <p:nvPr/>
        </p:nvSpPr>
        <p:spPr>
          <a:xfrm>
            <a:off x="949480" y="1646914"/>
            <a:ext cx="4663920" cy="1938992"/>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What is </a:t>
            </a:r>
            <a:r>
              <a:rPr lang="en-US" sz="4000" b="1" dirty="0">
                <a:solidFill>
                  <a:schemeClr val="accent3"/>
                </a:solidFill>
                <a:latin typeface="Montserrat SemiBold" panose="00000700000000000000" pitchFamily="2" charset="0"/>
              </a:rPr>
              <a:t>Virtual Innovation Competition?</a:t>
            </a:r>
          </a:p>
        </p:txBody>
      </p:sp>
      <p:sp>
        <p:nvSpPr>
          <p:cNvPr id="28" name="Rectangle 27">
            <a:extLst>
              <a:ext uri="{FF2B5EF4-FFF2-40B4-BE49-F238E27FC236}">
                <a16:creationId xmlns:a16="http://schemas.microsoft.com/office/drawing/2014/main" id="{AD6CCAAF-B428-483E-9F60-C9366CA3E367}"/>
              </a:ext>
            </a:extLst>
          </p:cNvPr>
          <p:cNvSpPr/>
          <p:nvPr/>
        </p:nvSpPr>
        <p:spPr>
          <a:xfrm>
            <a:off x="949479" y="3725291"/>
            <a:ext cx="4879821" cy="2096600"/>
          </a:xfrm>
          <a:prstGeom prst="rect">
            <a:avLst/>
          </a:prstGeom>
        </p:spPr>
        <p:txBody>
          <a:bodyPr wrap="square">
            <a:spAutoFit/>
          </a:bodyPr>
          <a:lstStyle/>
          <a:p>
            <a:pPr algn="just">
              <a:lnSpc>
                <a:spcPct val="150000"/>
              </a:lnSpc>
            </a:pPr>
            <a:r>
              <a:rPr lang="en-US" sz="1100" dirty="0">
                <a:solidFill>
                  <a:schemeClr val="bg1">
                    <a:lumMod val="85000"/>
                  </a:schemeClr>
                </a:solidFill>
                <a:latin typeface="Open Sans" panose="020B0606030504020204" pitchFamily="34" charset="0"/>
              </a:rPr>
              <a:t>Virtual Innovation Competition is organized by DIGIT360 and Digital Information Interest Group (DIGIT), in collaboration with Information Science Studies, College of Computing, Informatics and Mathematic, </a:t>
            </a:r>
            <a:r>
              <a:rPr lang="en-US" sz="1100" dirty="0" err="1">
                <a:solidFill>
                  <a:schemeClr val="bg1">
                    <a:lumMod val="85000"/>
                  </a:schemeClr>
                </a:solidFill>
                <a:latin typeface="Open Sans" panose="020B0606030504020204" pitchFamily="34" charset="0"/>
              </a:rPr>
              <a:t>Universiti</a:t>
            </a:r>
            <a:r>
              <a:rPr lang="en-US" sz="1100" dirty="0">
                <a:solidFill>
                  <a:schemeClr val="bg1">
                    <a:lumMod val="85000"/>
                  </a:schemeClr>
                </a:solidFill>
                <a:latin typeface="Open Sans" panose="020B0606030504020204" pitchFamily="34" charset="0"/>
              </a:rPr>
              <a:t> </a:t>
            </a:r>
            <a:r>
              <a:rPr lang="en-US" sz="1100" dirty="0" err="1">
                <a:solidFill>
                  <a:schemeClr val="bg1">
                    <a:lumMod val="85000"/>
                  </a:schemeClr>
                </a:solidFill>
                <a:latin typeface="Open Sans" panose="020B0606030504020204" pitchFamily="34" charset="0"/>
              </a:rPr>
              <a:t>Teknologi</a:t>
            </a:r>
            <a:r>
              <a:rPr lang="en-US" sz="1100" dirty="0">
                <a:solidFill>
                  <a:schemeClr val="bg1">
                    <a:lumMod val="85000"/>
                  </a:schemeClr>
                </a:solidFill>
                <a:latin typeface="Open Sans" panose="020B0606030504020204" pitchFamily="34" charset="0"/>
              </a:rPr>
              <a:t> MARA (UiTM) Kelantan Branch, Malaysia; Universitas Ngudi Waluyo, Indonesia; Camarines Sur Polytechnic Colleges, Philippines; Indian Innovators Association, India; The Union Of Arab Academics, Yemen; Nusantara Training and Research, Indonesia; Academica Press Solutions; RR </a:t>
            </a:r>
            <a:r>
              <a:rPr lang="en-US" sz="1100" dirty="0" err="1">
                <a:solidFill>
                  <a:schemeClr val="bg1">
                    <a:lumMod val="85000"/>
                  </a:schemeClr>
                </a:solidFill>
                <a:latin typeface="Open Sans" panose="020B0606030504020204" pitchFamily="34" charset="0"/>
              </a:rPr>
              <a:t>Texnology</a:t>
            </a:r>
            <a:r>
              <a:rPr lang="en-US" sz="1100" dirty="0">
                <a:solidFill>
                  <a:schemeClr val="bg1">
                    <a:lumMod val="85000"/>
                  </a:schemeClr>
                </a:solidFill>
                <a:latin typeface="Open Sans" panose="020B0606030504020204" pitchFamily="34" charset="0"/>
              </a:rPr>
              <a:t> and Laman </a:t>
            </a:r>
            <a:r>
              <a:rPr lang="en-US" sz="1100" dirty="0" err="1">
                <a:solidFill>
                  <a:schemeClr val="bg1">
                    <a:lumMod val="85000"/>
                  </a:schemeClr>
                </a:solidFill>
                <a:latin typeface="Open Sans" panose="020B0606030504020204" pitchFamily="34" charset="0"/>
              </a:rPr>
              <a:t>Teknologi</a:t>
            </a:r>
            <a:r>
              <a:rPr lang="en-US" sz="1100" dirty="0">
                <a:solidFill>
                  <a:schemeClr val="bg1">
                    <a:lumMod val="85000"/>
                  </a:schemeClr>
                </a:solidFill>
                <a:latin typeface="Open Sans" panose="020B0606030504020204" pitchFamily="34" charset="0"/>
              </a:rPr>
              <a:t>.</a:t>
            </a:r>
          </a:p>
        </p:txBody>
      </p:sp>
      <p:pic>
        <p:nvPicPr>
          <p:cNvPr id="4" name="Graphic 3">
            <a:extLst>
              <a:ext uri="{FF2B5EF4-FFF2-40B4-BE49-F238E27FC236}">
                <a16:creationId xmlns:a16="http://schemas.microsoft.com/office/drawing/2014/main" id="{D4CC2194-AA28-4447-BD55-9189CE4AB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90" y="5930900"/>
            <a:ext cx="927099" cy="927099"/>
          </a:xfrm>
          <a:prstGeom prst="rect">
            <a:avLst/>
          </a:prstGeom>
        </p:spPr>
      </p:pic>
      <p:sp>
        <p:nvSpPr>
          <p:cNvPr id="37" name="TextBox 36">
            <a:extLst>
              <a:ext uri="{FF2B5EF4-FFF2-40B4-BE49-F238E27FC236}">
                <a16:creationId xmlns:a16="http://schemas.microsoft.com/office/drawing/2014/main" id="{DBCEBC03-71BC-461E-B705-EEDE72429FC6}"/>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38" name="Straight Arrow Connector 37">
            <a:extLst>
              <a:ext uri="{FF2B5EF4-FFF2-40B4-BE49-F238E27FC236}">
                <a16:creationId xmlns:a16="http://schemas.microsoft.com/office/drawing/2014/main" id="{30789995-FE6F-478D-8F45-525C238323F9}"/>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colorful, painting&#10;&#10;Description automatically generated">
            <a:extLst>
              <a:ext uri="{FF2B5EF4-FFF2-40B4-BE49-F238E27FC236}">
                <a16:creationId xmlns:a16="http://schemas.microsoft.com/office/drawing/2014/main" id="{4151C7FC-74C7-98D1-172C-CC569AD4EE7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5694" b="5694"/>
          <a:stretch>
            <a:fillRect/>
          </a:stretch>
        </p:blipFill>
        <p:spPr/>
      </p:pic>
      <p:pic>
        <p:nvPicPr>
          <p:cNvPr id="2" name="Picture 1" descr="A picture containing text, gambling house&#10;&#10;Description automatically generated">
            <a:extLst>
              <a:ext uri="{FF2B5EF4-FFF2-40B4-BE49-F238E27FC236}">
                <a16:creationId xmlns:a16="http://schemas.microsoft.com/office/drawing/2014/main" id="{D8464C29-1AB0-5A71-9995-54BA82F53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Tree>
    <p:extLst>
      <p:ext uri="{BB962C8B-B14F-4D97-AF65-F5344CB8AC3E}">
        <p14:creationId xmlns:p14="http://schemas.microsoft.com/office/powerpoint/2010/main" val="38502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wipe(up)">
                                      <p:cBhvr>
                                        <p:cTn id="1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2B43333A-3507-4094-B722-0423285FF3CE}"/>
              </a:ext>
            </a:extLst>
          </p:cNvPr>
          <p:cNvSpPr txBox="1"/>
          <p:nvPr/>
        </p:nvSpPr>
        <p:spPr>
          <a:xfrm>
            <a:off x="969311" y="5333567"/>
            <a:ext cx="2069120" cy="307777"/>
          </a:xfrm>
          <a:prstGeom prst="rect">
            <a:avLst/>
          </a:prstGeom>
          <a:noFill/>
        </p:spPr>
        <p:txBody>
          <a:bodyPr wrap="square" rtlCol="0">
            <a:spAutoFit/>
          </a:bodyPr>
          <a:lstStyle/>
          <a:p>
            <a:pPr algn="ctr"/>
            <a:r>
              <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WEBSITE</a:t>
            </a:r>
            <a:endParaRPr lang="id-ID"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B34CCD17-1081-48A3-9963-12D0AE485794}"/>
              </a:ext>
            </a:extLst>
          </p:cNvPr>
          <p:cNvSpPr txBox="1"/>
          <p:nvPr/>
        </p:nvSpPr>
        <p:spPr>
          <a:xfrm>
            <a:off x="969311" y="5717544"/>
            <a:ext cx="2069120" cy="276999"/>
          </a:xfrm>
          <a:prstGeom prst="rect">
            <a:avLst/>
          </a:prstGeom>
          <a:no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https://myvic.asia</a:t>
            </a:r>
            <a:endParaRPr lang="id-ID"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F0C84078-AAB5-412B-BA22-99952163302D}"/>
              </a:ext>
            </a:extLst>
          </p:cNvPr>
          <p:cNvSpPr txBox="1"/>
          <p:nvPr/>
        </p:nvSpPr>
        <p:spPr>
          <a:xfrm>
            <a:off x="3611399" y="5333567"/>
            <a:ext cx="2069120" cy="307777"/>
          </a:xfrm>
          <a:prstGeom prst="rect">
            <a:avLst/>
          </a:prstGeom>
          <a:noFill/>
        </p:spPr>
        <p:txBody>
          <a:bodyPr wrap="square" rtlCol="0">
            <a:spAutoFit/>
          </a:bodyPr>
          <a:lstStyle/>
          <a:p>
            <a:pPr algn="ctr"/>
            <a:r>
              <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TELEGRAM</a:t>
            </a:r>
            <a:endParaRPr lang="id-ID"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AF43DF85-2D33-40C9-9F2D-F6DBC3EFF5E9}"/>
              </a:ext>
            </a:extLst>
          </p:cNvPr>
          <p:cNvSpPr txBox="1"/>
          <p:nvPr/>
        </p:nvSpPr>
        <p:spPr>
          <a:xfrm>
            <a:off x="3611399" y="5717544"/>
            <a:ext cx="2069120" cy="276999"/>
          </a:xfrm>
          <a:prstGeom prst="rect">
            <a:avLst/>
          </a:prstGeom>
          <a:noFill/>
        </p:spPr>
        <p:txBody>
          <a:bodyPr wrap="square" rtlCol="0">
            <a:spAutoFit/>
          </a:bodyPr>
          <a:lstStyle>
            <a:defPPr>
              <a:defRPr lang="en-US"/>
            </a:defPPr>
            <a:lvl1pPr algn="ctr">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hlinkClick r:id="rId3">
                  <a:extLst>
                    <a:ext uri="{A12FA001-AC4F-418D-AE19-62706E023703}">
                      <ahyp:hlinkClr xmlns:ahyp="http://schemas.microsoft.com/office/drawing/2018/hyperlinkcolor" val="tx"/>
                    </a:ext>
                  </a:extLst>
                </a:hlinkClick>
              </a:rPr>
              <a:t>https://t.me/vicsupport</a:t>
            </a:r>
            <a:endParaRPr lang="id-ID" dirty="0"/>
          </a:p>
        </p:txBody>
      </p:sp>
      <p:sp>
        <p:nvSpPr>
          <p:cNvPr id="38" name="TextBox 37">
            <a:extLst>
              <a:ext uri="{FF2B5EF4-FFF2-40B4-BE49-F238E27FC236}">
                <a16:creationId xmlns:a16="http://schemas.microsoft.com/office/drawing/2014/main" id="{878F4AE9-D3FB-4A79-BC09-34BE339C8EB8}"/>
              </a:ext>
            </a:extLst>
          </p:cNvPr>
          <p:cNvSpPr txBox="1"/>
          <p:nvPr/>
        </p:nvSpPr>
        <p:spPr>
          <a:xfrm>
            <a:off x="6359828" y="5333567"/>
            <a:ext cx="2069120" cy="307777"/>
          </a:xfrm>
          <a:prstGeom prst="rect">
            <a:avLst/>
          </a:prstGeom>
          <a:noFill/>
        </p:spPr>
        <p:txBody>
          <a:bodyPr wrap="square" rtlCol="0">
            <a:spAutoFit/>
          </a:bodyPr>
          <a:lstStyle/>
          <a:p>
            <a:pPr algn="ctr"/>
            <a:r>
              <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FACEBOOK</a:t>
            </a:r>
            <a:endParaRPr lang="id-ID" sz="16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7BA19936-201A-41E4-B7CA-D307432297CD}"/>
              </a:ext>
            </a:extLst>
          </p:cNvPr>
          <p:cNvSpPr txBox="1"/>
          <p:nvPr/>
        </p:nvSpPr>
        <p:spPr>
          <a:xfrm>
            <a:off x="5794823" y="5717544"/>
            <a:ext cx="3053179" cy="276999"/>
          </a:xfrm>
          <a:prstGeom prst="rect">
            <a:avLst/>
          </a:prstGeom>
          <a:no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http://www.facebook.com/vicuitmck</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ED2BB02C-96CF-49C3-9FA1-7F74A9E23833}"/>
              </a:ext>
            </a:extLst>
          </p:cNvPr>
          <p:cNvSpPr txBox="1"/>
          <p:nvPr/>
        </p:nvSpPr>
        <p:spPr>
          <a:xfrm>
            <a:off x="9005164" y="5333567"/>
            <a:ext cx="2069120" cy="307777"/>
          </a:xfrm>
          <a:prstGeom prst="rect">
            <a:avLst/>
          </a:prstGeom>
          <a:noFill/>
        </p:spPr>
        <p:txBody>
          <a:bodyPr wrap="square" rtlCol="0">
            <a:spAutoFit/>
          </a:bodyPr>
          <a:lstStyle/>
          <a:p>
            <a:pPr algn="ctr"/>
            <a:r>
              <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EMAIL</a:t>
            </a:r>
            <a:endParaRPr lang="id-ID"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27193ADE-7B0C-46E0-A55A-29221FEDBAFC}"/>
              </a:ext>
            </a:extLst>
          </p:cNvPr>
          <p:cNvSpPr txBox="1"/>
          <p:nvPr/>
        </p:nvSpPr>
        <p:spPr>
          <a:xfrm>
            <a:off x="8733699" y="5717544"/>
            <a:ext cx="2923251" cy="261610"/>
          </a:xfrm>
          <a:prstGeom prst="rect">
            <a:avLst/>
          </a:prstGeom>
          <a:noFill/>
        </p:spPr>
        <p:txBody>
          <a:bodyPr wrap="square" rtlCol="0">
            <a:spAutoFit/>
          </a:bodyPr>
          <a:lstStyle/>
          <a:p>
            <a:pPr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digitalevents.secretariat@gmail.com</a:t>
            </a:r>
            <a:endParaRPr lang="id-ID"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7F0B2E3C-97FA-4642-B727-DC73376526F7}"/>
              </a:ext>
            </a:extLst>
          </p:cNvPr>
          <p:cNvSpPr txBox="1"/>
          <p:nvPr/>
        </p:nvSpPr>
        <p:spPr>
          <a:xfrm>
            <a:off x="2709580" y="1085903"/>
            <a:ext cx="6980520"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pPr algn="ctr"/>
            <a:r>
              <a:rPr lang="en-US" sz="4000" b="1" dirty="0">
                <a:solidFill>
                  <a:schemeClr val="bg1"/>
                </a:solidFill>
                <a:latin typeface="Montserrat SemiBold" panose="00000700000000000000" pitchFamily="2" charset="0"/>
              </a:rPr>
              <a:t>VIC</a:t>
            </a:r>
          </a:p>
          <a:p>
            <a:pPr algn="ctr"/>
            <a:r>
              <a:rPr lang="en-US" sz="4000" b="1" dirty="0">
                <a:solidFill>
                  <a:schemeClr val="accent3"/>
                </a:solidFill>
                <a:latin typeface="Montserrat SemiBold" panose="00000700000000000000" pitchFamily="2" charset="0"/>
              </a:rPr>
              <a:t>Support Channel</a:t>
            </a:r>
          </a:p>
        </p:txBody>
      </p:sp>
      <p:pic>
        <p:nvPicPr>
          <p:cNvPr id="56" name="Graphic 55">
            <a:extLst>
              <a:ext uri="{FF2B5EF4-FFF2-40B4-BE49-F238E27FC236}">
                <a16:creationId xmlns:a16="http://schemas.microsoft.com/office/drawing/2014/main" id="{988C3A90-AB6C-4BBD-920F-B4F85FBFEF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0" y="1857701"/>
            <a:ext cx="578028" cy="1148920"/>
          </a:xfrm>
          <a:prstGeom prst="rect">
            <a:avLst/>
          </a:prstGeom>
        </p:spPr>
      </p:pic>
      <p:pic>
        <p:nvPicPr>
          <p:cNvPr id="9" name="Picture Placeholder 8" descr="Badge New with solid fill">
            <a:extLst>
              <a:ext uri="{FF2B5EF4-FFF2-40B4-BE49-F238E27FC236}">
                <a16:creationId xmlns:a16="http://schemas.microsoft.com/office/drawing/2014/main" id="{3AA76272-B7F3-CF00-1F0D-A789A1E43774}"/>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5059" b="5059"/>
          <a:stretch>
            <a:fillRect/>
          </a:stretch>
        </p:blipFill>
        <p:spPr/>
      </p:pic>
      <p:pic>
        <p:nvPicPr>
          <p:cNvPr id="11" name="Picture Placeholder 10" descr="Internet outline">
            <a:extLst>
              <a:ext uri="{FF2B5EF4-FFF2-40B4-BE49-F238E27FC236}">
                <a16:creationId xmlns:a16="http://schemas.microsoft.com/office/drawing/2014/main" id="{6C572143-CB8C-A156-CAD3-A98172DF5B93}"/>
              </a:ext>
            </a:extLst>
          </p:cNvPr>
          <p:cNvPicPr>
            <a:picLocks noGrp="1" noChangeAspect="1"/>
          </p:cNvPicPr>
          <p:nvPr>
            <p:ph type="pic" sz="quarter" idx="11"/>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059" b="5059"/>
          <a:stretch>
            <a:fillRect/>
          </a:stretch>
        </p:blipFill>
        <p:spPr/>
      </p:pic>
      <p:pic>
        <p:nvPicPr>
          <p:cNvPr id="14" name="Picture Placeholder 13" descr="World with solid fill">
            <a:extLst>
              <a:ext uri="{FF2B5EF4-FFF2-40B4-BE49-F238E27FC236}">
                <a16:creationId xmlns:a16="http://schemas.microsoft.com/office/drawing/2014/main" id="{F0D05B97-D2D8-A2E3-3DF3-A719165F759E}"/>
              </a:ext>
            </a:extLst>
          </p:cNvPr>
          <p:cNvPicPr>
            <a:picLocks noGrp="1" noChangeAspect="1"/>
          </p:cNvPicPr>
          <p:nvPr>
            <p:ph type="pic" sz="quarter" idx="12"/>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5059" b="5059"/>
          <a:stretch>
            <a:fillRect/>
          </a:stretch>
        </p:blipFill>
        <p:spPr/>
      </p:pic>
      <p:pic>
        <p:nvPicPr>
          <p:cNvPr id="16" name="Picture Placeholder 15" descr="Envelope with solid fill">
            <a:extLst>
              <a:ext uri="{FF2B5EF4-FFF2-40B4-BE49-F238E27FC236}">
                <a16:creationId xmlns:a16="http://schemas.microsoft.com/office/drawing/2014/main" id="{EA712A50-0A06-6726-B19B-1CED01F270FF}"/>
              </a:ext>
            </a:extLst>
          </p:cNvPr>
          <p:cNvPicPr>
            <a:picLocks noGrp="1" noChangeAspect="1"/>
          </p:cNvPicPr>
          <p:nvPr>
            <p:ph type="pic" sz="quarter" idx="13"/>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5059" b="5059"/>
          <a:stretch>
            <a:fillRect/>
          </a:stretch>
        </p:blipFill>
        <p:spPr/>
      </p:pic>
      <p:sp>
        <p:nvSpPr>
          <p:cNvPr id="2" name="TextBox 1">
            <a:extLst>
              <a:ext uri="{FF2B5EF4-FFF2-40B4-BE49-F238E27FC236}">
                <a16:creationId xmlns:a16="http://schemas.microsoft.com/office/drawing/2014/main" id="{7C3F1203-6212-52E3-6D14-3E7D21553F1A}"/>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4" name="TextBox 3">
            <a:extLst>
              <a:ext uri="{FF2B5EF4-FFF2-40B4-BE49-F238E27FC236}">
                <a16:creationId xmlns:a16="http://schemas.microsoft.com/office/drawing/2014/main" id="{C9B4E536-682F-E496-FBE8-43786D99D3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6" name="Picture 5" descr="A picture containing text, gambling house&#10;&#10;Description automatically generated">
            <a:extLst>
              <a:ext uri="{FF2B5EF4-FFF2-40B4-BE49-F238E27FC236}">
                <a16:creationId xmlns:a16="http://schemas.microsoft.com/office/drawing/2014/main" id="{81BC5C82-B360-CE4F-70A1-46990E457B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Tree>
    <p:extLst>
      <p:ext uri="{BB962C8B-B14F-4D97-AF65-F5344CB8AC3E}">
        <p14:creationId xmlns:p14="http://schemas.microsoft.com/office/powerpoint/2010/main" val="35125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Graphic 1">
            <a:extLst>
              <a:ext uri="{FF2B5EF4-FFF2-40B4-BE49-F238E27FC236}">
                <a16:creationId xmlns:a16="http://schemas.microsoft.com/office/drawing/2014/main" id="{5C316CBA-9940-456B-B778-682FE388C3C7}"/>
              </a:ext>
            </a:extLst>
          </p:cNvPr>
          <p:cNvSpPr/>
          <p:nvPr/>
        </p:nvSpPr>
        <p:spPr>
          <a:xfrm rot="5400000" flipH="1">
            <a:off x="8295957" y="2961957"/>
            <a:ext cx="2654300" cy="5137785"/>
          </a:xfrm>
          <a:custGeom>
            <a:avLst/>
            <a:gdLst>
              <a:gd name="connsiteX0" fmla="*/ 3285861 w 3285860"/>
              <a:gd name="connsiteY0" fmla="*/ 0 h 4906700"/>
              <a:gd name="connsiteX1" fmla="*/ 3285861 w 3285860"/>
              <a:gd name="connsiteY1" fmla="*/ 4303879 h 4906700"/>
              <a:gd name="connsiteX2" fmla="*/ 2683039 w 3285860"/>
              <a:gd name="connsiteY2" fmla="*/ 4906701 h 4906700"/>
              <a:gd name="connsiteX3" fmla="*/ 0 w 3285860"/>
              <a:gd name="connsiteY3" fmla="*/ 4906701 h 4906700"/>
              <a:gd name="connsiteX4" fmla="*/ 0 w 3285860"/>
              <a:gd name="connsiteY4" fmla="*/ 0 h 4906700"/>
              <a:gd name="connsiteX5" fmla="*/ 3285861 w 3285860"/>
              <a:gd name="connsiteY5" fmla="*/ 0 h 49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860" h="4906700">
                <a:moveTo>
                  <a:pt x="3285861" y="0"/>
                </a:moveTo>
                <a:lnTo>
                  <a:pt x="3285861" y="4303879"/>
                </a:lnTo>
                <a:cubicBezTo>
                  <a:pt x="3285861" y="4636762"/>
                  <a:pt x="3015923" y="4906701"/>
                  <a:pt x="2683039" y="4906701"/>
                </a:cubicBezTo>
                <a:lnTo>
                  <a:pt x="0" y="4906701"/>
                </a:lnTo>
                <a:lnTo>
                  <a:pt x="0" y="0"/>
                </a:lnTo>
                <a:lnTo>
                  <a:pt x="3285861" y="0"/>
                </a:ln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pic>
        <p:nvPicPr>
          <p:cNvPr id="6" name="Picture Placeholder 5">
            <a:extLst>
              <a:ext uri="{FF2B5EF4-FFF2-40B4-BE49-F238E27FC236}">
                <a16:creationId xmlns:a16="http://schemas.microsoft.com/office/drawing/2014/main" id="{DDA8EDDF-CD4F-0155-11E7-3F7E91F7F8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726" r="21726"/>
          <a:stretch>
            <a:fillRect/>
          </a:stretch>
        </p:blipFill>
        <p:spPr/>
      </p:pic>
      <p:sp>
        <p:nvSpPr>
          <p:cNvPr id="8" name="TextBox 7">
            <a:extLst>
              <a:ext uri="{FF2B5EF4-FFF2-40B4-BE49-F238E27FC236}">
                <a16:creationId xmlns:a16="http://schemas.microsoft.com/office/drawing/2014/main" id="{9821058E-058B-4B06-A945-74B6D2E9ED75}"/>
              </a:ext>
            </a:extLst>
          </p:cNvPr>
          <p:cNvSpPr txBox="1"/>
          <p:nvPr/>
        </p:nvSpPr>
        <p:spPr>
          <a:xfrm>
            <a:off x="884727" y="3299353"/>
            <a:ext cx="5774373" cy="400110"/>
          </a:xfrm>
          <a:prstGeom prst="rect">
            <a:avLst/>
          </a:prstGeom>
          <a:noFill/>
        </p:spPr>
        <p:txBody>
          <a:bodyPr wrap="square" rtlCol="0">
            <a:spAutoFit/>
          </a:bodyPr>
          <a:lstStyle/>
          <a:p>
            <a:r>
              <a:rPr lang="en-US" sz="2000" dirty="0">
                <a:solidFill>
                  <a:schemeClr val="bg1"/>
                </a:solidFill>
                <a:latin typeface="Montserrat SemiBold" panose="00000700000000000000" pitchFamily="2" charset="0"/>
                <a:ea typeface="Noto Serif" panose="02020600060500020200" pitchFamily="18" charset="0"/>
                <a:cs typeface="Poppins" panose="00000500000000000000" pitchFamily="2" charset="0"/>
              </a:rPr>
              <a:t> For Your Attention</a:t>
            </a:r>
          </a:p>
        </p:txBody>
      </p:sp>
      <p:sp>
        <p:nvSpPr>
          <p:cNvPr id="9" name="Rectangle 8">
            <a:extLst>
              <a:ext uri="{FF2B5EF4-FFF2-40B4-BE49-F238E27FC236}">
                <a16:creationId xmlns:a16="http://schemas.microsoft.com/office/drawing/2014/main" id="{07AE4157-BCBE-4D22-B22B-EA304871D79A}"/>
              </a:ext>
            </a:extLst>
          </p:cNvPr>
          <p:cNvSpPr/>
          <p:nvPr/>
        </p:nvSpPr>
        <p:spPr>
          <a:xfrm>
            <a:off x="988552" y="3853082"/>
            <a:ext cx="4544349" cy="319190"/>
          </a:xfrm>
          <a:prstGeom prst="rect">
            <a:avLst/>
          </a:prstGeom>
        </p:spPr>
        <p:txBody>
          <a:bodyPr wrap="square">
            <a:spAutoFit/>
          </a:bodyPr>
          <a:lstStyle/>
          <a:p>
            <a:pPr>
              <a:lnSpc>
                <a:spcPct val="150000"/>
              </a:lnSpc>
            </a:pPr>
            <a:r>
              <a:rPr lang="en-US" sz="1100" dirty="0">
                <a:solidFill>
                  <a:schemeClr val="bg1"/>
                </a:solidFill>
                <a:latin typeface="Open Sans" panose="020B0606030504020204" pitchFamily="34" charset="0"/>
              </a:rPr>
              <a:t>Join us Now! More details at https://myvic.asia</a:t>
            </a:r>
          </a:p>
        </p:txBody>
      </p:sp>
      <p:sp>
        <p:nvSpPr>
          <p:cNvPr id="10" name="Rounded Rectangle 9">
            <a:extLst>
              <a:ext uri="{FF2B5EF4-FFF2-40B4-BE49-F238E27FC236}">
                <a16:creationId xmlns:a16="http://schemas.microsoft.com/office/drawing/2014/main" id="{76DC7D2F-79A5-4D42-BE0B-AFD260280077}"/>
              </a:ext>
            </a:extLst>
          </p:cNvPr>
          <p:cNvSpPr/>
          <p:nvPr/>
        </p:nvSpPr>
        <p:spPr>
          <a:xfrm>
            <a:off x="1066891" y="4798215"/>
            <a:ext cx="1666568" cy="462647"/>
          </a:xfrm>
          <a:prstGeom prst="roundRect">
            <a:avLst>
              <a:gd name="adj" fmla="val 50000"/>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851897C-CFD2-46EB-BC69-BA1481ECEDB8}"/>
              </a:ext>
            </a:extLst>
          </p:cNvPr>
          <p:cNvSpPr txBox="1"/>
          <p:nvPr/>
        </p:nvSpPr>
        <p:spPr>
          <a:xfrm>
            <a:off x="1157078" y="4891038"/>
            <a:ext cx="1538281" cy="307777"/>
          </a:xfrm>
          <a:prstGeom prst="rect">
            <a:avLst/>
          </a:prstGeom>
          <a:noFill/>
        </p:spPr>
        <p:txBody>
          <a:bodyPr wrap="square" rtlCol="0">
            <a:spAutoFit/>
          </a:bodyPr>
          <a:lstStyle/>
          <a:p>
            <a:pPr algn="ctr"/>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Register Now</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sp>
        <p:nvSpPr>
          <p:cNvPr id="17" name="TextBox 16">
            <a:extLst>
              <a:ext uri="{FF2B5EF4-FFF2-40B4-BE49-F238E27FC236}">
                <a16:creationId xmlns:a16="http://schemas.microsoft.com/office/drawing/2014/main" id="{A81C7BAD-9229-4297-AEF7-263B6FB5FA46}"/>
              </a:ext>
            </a:extLst>
          </p:cNvPr>
          <p:cNvSpPr txBox="1"/>
          <p:nvPr/>
        </p:nvSpPr>
        <p:spPr>
          <a:xfrm>
            <a:off x="935791" y="1821512"/>
            <a:ext cx="6252409" cy="1323439"/>
          </a:xfrm>
          <a:prstGeom prst="rect">
            <a:avLst/>
          </a:prstGeom>
          <a:noFill/>
        </p:spPr>
        <p:txBody>
          <a:bodyPr wrap="square" rtlCol="0">
            <a:spAutoFit/>
          </a:bodyPr>
          <a:lstStyle/>
          <a:p>
            <a:r>
              <a:rPr lang="en-US" sz="8000" b="1" dirty="0">
                <a:solidFill>
                  <a:schemeClr val="accent3"/>
                </a:solidFill>
                <a:latin typeface="Montserrat Bold" panose="00000800000000000000" pitchFamily="2" charset="0"/>
                <a:ea typeface="Inter" panose="020B0502030000000004" pitchFamily="34" charset="0"/>
                <a:cs typeface="Poppins Medium" pitchFamily="2" charset="77"/>
              </a:rPr>
              <a:t>Thank</a:t>
            </a:r>
            <a:r>
              <a:rPr lang="en-US" sz="8000" b="1" dirty="0">
                <a:solidFill>
                  <a:schemeClr val="accent3"/>
                </a:solidFill>
                <a:latin typeface="Montserrat SemiBold" panose="00000700000000000000" pitchFamily="2" charset="0"/>
                <a:ea typeface="Inter" panose="020B0502030000000004" pitchFamily="34" charset="0"/>
                <a:cs typeface="Poppins Medium" pitchFamily="2" charset="77"/>
              </a:rPr>
              <a:t> </a:t>
            </a:r>
            <a:r>
              <a:rPr lang="en-US" sz="8000" b="1" dirty="0">
                <a:solidFill>
                  <a:schemeClr val="bg1">
                    <a:lumMod val="95000"/>
                  </a:schemeClr>
                </a:solidFill>
                <a:latin typeface="Montserrat SemiBold" panose="00000700000000000000" pitchFamily="2" charset="0"/>
                <a:ea typeface="Inter" panose="020B0502030000000004" pitchFamily="34" charset="0"/>
                <a:cs typeface="Poppins Medium" pitchFamily="2" charset="77"/>
              </a:rPr>
              <a:t>you</a:t>
            </a:r>
          </a:p>
        </p:txBody>
      </p:sp>
      <p:cxnSp>
        <p:nvCxnSpPr>
          <p:cNvPr id="28" name="Straight Arrow Connector 27">
            <a:extLst>
              <a:ext uri="{FF2B5EF4-FFF2-40B4-BE49-F238E27FC236}">
                <a16:creationId xmlns:a16="http://schemas.microsoft.com/office/drawing/2014/main" id="{91CEF9D9-C7DA-4070-9BC5-6033CB80C906}"/>
              </a:ext>
            </a:extLst>
          </p:cNvPr>
          <p:cNvCxnSpPr/>
          <p:nvPr/>
        </p:nvCxnSpPr>
        <p:spPr>
          <a:xfrm>
            <a:off x="1066891"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D024C851-E62F-4E54-A834-EEF34D7B5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V="1">
            <a:off x="10864851" y="5537200"/>
            <a:ext cx="1327149" cy="1327149"/>
          </a:xfrm>
          <a:prstGeom prst="rect">
            <a:avLst/>
          </a:prstGeom>
        </p:spPr>
      </p:pic>
      <p:sp>
        <p:nvSpPr>
          <p:cNvPr id="7" name="TextBox 6">
            <a:extLst>
              <a:ext uri="{FF2B5EF4-FFF2-40B4-BE49-F238E27FC236}">
                <a16:creationId xmlns:a16="http://schemas.microsoft.com/office/drawing/2014/main" id="{30980FDF-8441-DB30-C72D-C6D3E60A91FA}"/>
              </a:ext>
            </a:extLst>
          </p:cNvPr>
          <p:cNvSpPr txBox="1"/>
          <p:nvPr/>
        </p:nvSpPr>
        <p:spPr>
          <a:xfrm>
            <a:off x="329654" y="540664"/>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12" name="Picture 11" descr="A picture containing text, gambling house&#10;&#10;Description automatically generated">
            <a:extLst>
              <a:ext uri="{FF2B5EF4-FFF2-40B4-BE49-F238E27FC236}">
                <a16:creationId xmlns:a16="http://schemas.microsoft.com/office/drawing/2014/main" id="{FBE6CD8E-4544-D068-B445-592028FF9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960" y="224696"/>
            <a:ext cx="913755" cy="913755"/>
          </a:xfrm>
          <a:prstGeom prst="rect">
            <a:avLst/>
          </a:prstGeom>
          <a:effectLst>
            <a:glow rad="88900">
              <a:schemeClr val="bg1">
                <a:alpha val="29000"/>
              </a:schemeClr>
            </a:glow>
          </a:effectLst>
        </p:spPr>
      </p:pic>
    </p:spTree>
    <p:extLst>
      <p:ext uri="{BB962C8B-B14F-4D97-AF65-F5344CB8AC3E}">
        <p14:creationId xmlns:p14="http://schemas.microsoft.com/office/powerpoint/2010/main" val="9088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up)">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F2B7C3B-6D7B-7788-1943-777F030856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358" r="11358"/>
          <a:stretch>
            <a:fillRect/>
          </a:stretch>
        </p:blipFill>
        <p:spPr/>
      </p:pic>
      <p:cxnSp>
        <p:nvCxnSpPr>
          <p:cNvPr id="32" name="Straight Arrow Connector 31">
            <a:extLst>
              <a:ext uri="{FF2B5EF4-FFF2-40B4-BE49-F238E27FC236}">
                <a16:creationId xmlns:a16="http://schemas.microsoft.com/office/drawing/2014/main" id="{240D96BD-436D-42F5-AE1B-F3F3932F10B1}"/>
              </a:ext>
            </a:extLst>
          </p:cNvPr>
          <p:cNvCxnSpPr/>
          <p:nvPr/>
        </p:nvCxnSpPr>
        <p:spPr>
          <a:xfrm>
            <a:off x="8681662" y="62357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EEE3FC8-7B2C-4ABD-B92B-1EE1D6769FB1}"/>
              </a:ext>
            </a:extLst>
          </p:cNvPr>
          <p:cNvSpPr txBox="1"/>
          <p:nvPr/>
        </p:nvSpPr>
        <p:spPr>
          <a:xfrm>
            <a:off x="6679901" y="2007689"/>
            <a:ext cx="4003521" cy="707886"/>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 </a:t>
            </a:r>
            <a:r>
              <a:rPr lang="en-US" sz="4000" b="1" dirty="0">
                <a:solidFill>
                  <a:schemeClr val="accent3"/>
                </a:solidFill>
                <a:latin typeface="Montserrat SemiBold" panose="00000700000000000000" pitchFamily="2" charset="0"/>
              </a:rPr>
              <a:t>History</a:t>
            </a:r>
          </a:p>
        </p:txBody>
      </p:sp>
      <p:sp>
        <p:nvSpPr>
          <p:cNvPr id="35" name="TextBox 34">
            <a:extLst>
              <a:ext uri="{FF2B5EF4-FFF2-40B4-BE49-F238E27FC236}">
                <a16:creationId xmlns:a16="http://schemas.microsoft.com/office/drawing/2014/main" id="{47BECD5F-0760-4354-9E59-F1336C1A12C2}"/>
              </a:ext>
            </a:extLst>
          </p:cNvPr>
          <p:cNvSpPr txBox="1"/>
          <p:nvPr/>
        </p:nvSpPr>
        <p:spPr>
          <a:xfrm>
            <a:off x="6730501" y="3586023"/>
            <a:ext cx="1088782"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347</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455C62D5-4B02-4B8C-B917-295711668F10}"/>
              </a:ext>
            </a:extLst>
          </p:cNvPr>
          <p:cNvSpPr txBox="1"/>
          <p:nvPr/>
        </p:nvSpPr>
        <p:spPr>
          <a:xfrm>
            <a:off x="6730500" y="4188591"/>
            <a:ext cx="1819509"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Graphic 39">
            <a:extLst>
              <a:ext uri="{FF2B5EF4-FFF2-40B4-BE49-F238E27FC236}">
                <a16:creationId xmlns:a16="http://schemas.microsoft.com/office/drawing/2014/main" id="{3A49F9FA-61DB-400E-A277-616D6087B0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 y="10664"/>
            <a:ext cx="927099" cy="927099"/>
          </a:xfrm>
          <a:prstGeom prst="rect">
            <a:avLst/>
          </a:prstGeom>
        </p:spPr>
      </p:pic>
      <p:sp>
        <p:nvSpPr>
          <p:cNvPr id="6" name="Graphic 4">
            <a:extLst>
              <a:ext uri="{FF2B5EF4-FFF2-40B4-BE49-F238E27FC236}">
                <a16:creationId xmlns:a16="http://schemas.microsoft.com/office/drawing/2014/main" id="{71419D8D-8EC3-4898-9498-7FA55A76ACFE}"/>
              </a:ext>
            </a:extLst>
          </p:cNvPr>
          <p:cNvSpPr/>
          <p:nvPr/>
        </p:nvSpPr>
        <p:spPr>
          <a:xfrm>
            <a:off x="3214950" y="3949763"/>
            <a:ext cx="2491740" cy="1533525"/>
          </a:xfrm>
          <a:custGeom>
            <a:avLst/>
            <a:gdLst>
              <a:gd name="connsiteX0" fmla="*/ 2334578 w 2491740"/>
              <a:gd name="connsiteY0" fmla="*/ 1533525 h 1533525"/>
              <a:gd name="connsiteX1" fmla="*/ 157163 w 2491740"/>
              <a:gd name="connsiteY1" fmla="*/ 1533525 h 1533525"/>
              <a:gd name="connsiteX2" fmla="*/ 0 w 2491740"/>
              <a:gd name="connsiteY2" fmla="*/ 1376363 h 1533525"/>
              <a:gd name="connsiteX3" fmla="*/ 0 w 2491740"/>
              <a:gd name="connsiteY3" fmla="*/ 157163 h 1533525"/>
              <a:gd name="connsiteX4" fmla="*/ 157163 w 2491740"/>
              <a:gd name="connsiteY4" fmla="*/ 0 h 1533525"/>
              <a:gd name="connsiteX5" fmla="*/ 2334578 w 2491740"/>
              <a:gd name="connsiteY5" fmla="*/ 0 h 1533525"/>
              <a:gd name="connsiteX6" fmla="*/ 2491740 w 2491740"/>
              <a:gd name="connsiteY6" fmla="*/ 157163 h 1533525"/>
              <a:gd name="connsiteX7" fmla="*/ 2491740 w 2491740"/>
              <a:gd name="connsiteY7" fmla="*/ 1376363 h 1533525"/>
              <a:gd name="connsiteX8" fmla="*/ 2334578 w 2491740"/>
              <a:gd name="connsiteY8" fmla="*/ 1533525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1740" h="1533525">
                <a:moveTo>
                  <a:pt x="2334578" y="1533525"/>
                </a:moveTo>
                <a:lnTo>
                  <a:pt x="157163" y="1533525"/>
                </a:lnTo>
                <a:cubicBezTo>
                  <a:pt x="70485" y="1533525"/>
                  <a:pt x="0" y="1463040"/>
                  <a:pt x="0" y="1376363"/>
                </a:cubicBezTo>
                <a:lnTo>
                  <a:pt x="0" y="157163"/>
                </a:lnTo>
                <a:cubicBezTo>
                  <a:pt x="0" y="70485"/>
                  <a:pt x="70485" y="0"/>
                  <a:pt x="157163" y="0"/>
                </a:cubicBezTo>
                <a:lnTo>
                  <a:pt x="2334578" y="0"/>
                </a:lnTo>
                <a:cubicBezTo>
                  <a:pt x="2421255" y="0"/>
                  <a:pt x="2491740" y="70485"/>
                  <a:pt x="2491740" y="157163"/>
                </a:cubicBezTo>
                <a:lnTo>
                  <a:pt x="2491740" y="1376363"/>
                </a:lnTo>
                <a:cubicBezTo>
                  <a:pt x="2491740" y="1463040"/>
                  <a:pt x="2421255" y="1533525"/>
                  <a:pt x="2334578" y="1533525"/>
                </a:cubicBezTo>
                <a:close/>
              </a:path>
            </a:pathLst>
          </a:cu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41" name="Rectangle 40">
            <a:extLst>
              <a:ext uri="{FF2B5EF4-FFF2-40B4-BE49-F238E27FC236}">
                <a16:creationId xmlns:a16="http://schemas.microsoft.com/office/drawing/2014/main" id="{976181D4-9FF7-4AAC-A880-220578DED4A3}"/>
              </a:ext>
            </a:extLst>
          </p:cNvPr>
          <p:cNvSpPr/>
          <p:nvPr/>
        </p:nvSpPr>
        <p:spPr>
          <a:xfrm>
            <a:off x="3577717" y="4584638"/>
            <a:ext cx="2027605" cy="573747"/>
          </a:xfrm>
          <a:prstGeom prst="rect">
            <a:avLst/>
          </a:prstGeom>
        </p:spPr>
        <p:txBody>
          <a:bodyPr wrap="square">
            <a:spAutoFit/>
          </a:bodyPr>
          <a:lstStyle/>
          <a:p>
            <a:pPr>
              <a:lnSpc>
                <a:spcPct val="150000"/>
              </a:lnSpc>
            </a:pPr>
            <a:r>
              <a:rPr lang="en-US" sz="1100" dirty="0">
                <a:solidFill>
                  <a:schemeClr val="bg1"/>
                </a:solidFill>
                <a:latin typeface="Open Sans" panose="020B0606030504020204" pitchFamily="34" charset="0"/>
              </a:rPr>
              <a:t>Online innovation event featuring diverse projects.</a:t>
            </a:r>
            <a:endParaRPr lang="en-US" sz="1100" dirty="0">
              <a:solidFill>
                <a:schemeClr val="bg1"/>
              </a:solidFill>
              <a:latin typeface="DauphinPlain"/>
            </a:endParaRPr>
          </a:p>
        </p:txBody>
      </p:sp>
      <p:sp>
        <p:nvSpPr>
          <p:cNvPr id="42" name="TextBox 41">
            <a:extLst>
              <a:ext uri="{FF2B5EF4-FFF2-40B4-BE49-F238E27FC236}">
                <a16:creationId xmlns:a16="http://schemas.microsoft.com/office/drawing/2014/main" id="{E3CF7AAF-6602-4450-96CE-12C42D0B2CA6}"/>
              </a:ext>
            </a:extLst>
          </p:cNvPr>
          <p:cNvSpPr txBox="1"/>
          <p:nvPr/>
        </p:nvSpPr>
        <p:spPr>
          <a:xfrm>
            <a:off x="3584565" y="4293989"/>
            <a:ext cx="2069120" cy="292388"/>
          </a:xfrm>
          <a:prstGeom prst="rect">
            <a:avLst/>
          </a:prstGeom>
          <a:noFill/>
        </p:spPr>
        <p:txBody>
          <a:bodyPr wrap="square" rtlCol="0">
            <a:spAutoFit/>
          </a:bodyPr>
          <a:lstStyle/>
          <a:p>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VIC2025</a:t>
            </a:r>
            <a:endParaRPr lang="id-ID" sz="13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D48EF7E-9AC5-7F9A-0DF4-D93750A3914B}"/>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7" name="Picture 6" descr="A picture containing text, gambling house&#10;&#10;Description automatically generated">
            <a:extLst>
              <a:ext uri="{FF2B5EF4-FFF2-40B4-BE49-F238E27FC236}">
                <a16:creationId xmlns:a16="http://schemas.microsoft.com/office/drawing/2014/main" id="{EE32850A-511F-6A12-1618-A7FBB2309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sp>
        <p:nvSpPr>
          <p:cNvPr id="8" name="TextBox 7">
            <a:extLst>
              <a:ext uri="{FF2B5EF4-FFF2-40B4-BE49-F238E27FC236}">
                <a16:creationId xmlns:a16="http://schemas.microsoft.com/office/drawing/2014/main" id="{7A811A12-B9B2-8E0E-A55C-BB63DA03D2A4}"/>
              </a:ext>
            </a:extLst>
          </p:cNvPr>
          <p:cNvSpPr txBox="1"/>
          <p:nvPr/>
        </p:nvSpPr>
        <p:spPr>
          <a:xfrm>
            <a:off x="8305301" y="3586023"/>
            <a:ext cx="1088782"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672</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08CB25C-F54A-046C-706D-756037160EC4}"/>
              </a:ext>
            </a:extLst>
          </p:cNvPr>
          <p:cNvSpPr txBox="1"/>
          <p:nvPr/>
        </p:nvSpPr>
        <p:spPr>
          <a:xfrm>
            <a:off x="8305300" y="4188591"/>
            <a:ext cx="1819509"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84A7D9C-03A4-3B1F-6A1B-CA95EC489CFE}"/>
              </a:ext>
            </a:extLst>
          </p:cNvPr>
          <p:cNvSpPr txBox="1"/>
          <p:nvPr/>
        </p:nvSpPr>
        <p:spPr>
          <a:xfrm>
            <a:off x="9672985" y="3586023"/>
            <a:ext cx="1088782"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872</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B724A92-D41E-3862-543A-80E6118F71DA}"/>
              </a:ext>
            </a:extLst>
          </p:cNvPr>
          <p:cNvSpPr txBox="1"/>
          <p:nvPr/>
        </p:nvSpPr>
        <p:spPr>
          <a:xfrm>
            <a:off x="9672984" y="4188591"/>
            <a:ext cx="1819509"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AFCB8ED8-9AF8-E00C-D62E-3F9500FE9B89}"/>
              </a:ext>
            </a:extLst>
          </p:cNvPr>
          <p:cNvSpPr txBox="1"/>
          <p:nvPr/>
        </p:nvSpPr>
        <p:spPr>
          <a:xfrm>
            <a:off x="7216518" y="3476204"/>
            <a:ext cx="700662" cy="261610"/>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2020</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9510555-93BC-99F0-BA38-6C4DA9EF90AE}"/>
              </a:ext>
            </a:extLst>
          </p:cNvPr>
          <p:cNvSpPr txBox="1"/>
          <p:nvPr/>
        </p:nvSpPr>
        <p:spPr>
          <a:xfrm>
            <a:off x="8798537" y="3469601"/>
            <a:ext cx="700662" cy="261610"/>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2021</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4C2F0822-A286-9E36-2FDF-E17B6E5CDBC3}"/>
              </a:ext>
            </a:extLst>
          </p:cNvPr>
          <p:cNvSpPr txBox="1"/>
          <p:nvPr/>
        </p:nvSpPr>
        <p:spPr>
          <a:xfrm>
            <a:off x="10150004" y="3455218"/>
            <a:ext cx="700662" cy="261610"/>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2022</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4B13524-3B14-0825-71D0-9307DAAF245E}"/>
              </a:ext>
            </a:extLst>
          </p:cNvPr>
          <p:cNvSpPr txBox="1"/>
          <p:nvPr/>
        </p:nvSpPr>
        <p:spPr>
          <a:xfrm>
            <a:off x="9972166" y="5197537"/>
            <a:ext cx="1819508"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1500+</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71BF4DF-A0DC-18CD-A211-2F851C6F47A6}"/>
              </a:ext>
            </a:extLst>
          </p:cNvPr>
          <p:cNvSpPr txBox="1"/>
          <p:nvPr/>
        </p:nvSpPr>
        <p:spPr>
          <a:xfrm>
            <a:off x="9972165" y="5800106"/>
            <a:ext cx="3040656"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D6F4E67-C36C-B38A-76F9-F4790BED9FD2}"/>
              </a:ext>
            </a:extLst>
          </p:cNvPr>
          <p:cNvSpPr txBox="1"/>
          <p:nvPr/>
        </p:nvSpPr>
        <p:spPr>
          <a:xfrm>
            <a:off x="10465402" y="5081115"/>
            <a:ext cx="1915312" cy="253916"/>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2025 FORECAST</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088C207-1085-1EFB-A776-943056C84DDD}"/>
              </a:ext>
            </a:extLst>
          </p:cNvPr>
          <p:cNvSpPr txBox="1"/>
          <p:nvPr/>
        </p:nvSpPr>
        <p:spPr>
          <a:xfrm>
            <a:off x="6736380" y="4665676"/>
            <a:ext cx="1088782"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1012</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B263A02-572B-4D87-7559-D1020216EC4B}"/>
              </a:ext>
            </a:extLst>
          </p:cNvPr>
          <p:cNvSpPr txBox="1"/>
          <p:nvPr/>
        </p:nvSpPr>
        <p:spPr>
          <a:xfrm>
            <a:off x="6736379" y="5268244"/>
            <a:ext cx="1819509"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982CA9E-25FC-7FAA-4AA1-6CEEBE3AA814}"/>
              </a:ext>
            </a:extLst>
          </p:cNvPr>
          <p:cNvSpPr txBox="1"/>
          <p:nvPr/>
        </p:nvSpPr>
        <p:spPr>
          <a:xfrm>
            <a:off x="7213399" y="4534871"/>
            <a:ext cx="700662" cy="261610"/>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2023</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B4FD5174-7280-11E5-271A-02C4181B1013}"/>
              </a:ext>
            </a:extLst>
          </p:cNvPr>
          <p:cNvSpPr txBox="1"/>
          <p:nvPr/>
        </p:nvSpPr>
        <p:spPr>
          <a:xfrm>
            <a:off x="8357068" y="4654492"/>
            <a:ext cx="1088782" cy="523220"/>
          </a:xfrm>
          <a:prstGeom prst="rect">
            <a:avLst/>
          </a:prstGeom>
          <a:noFill/>
        </p:spPr>
        <p:txBody>
          <a:bodyPr wrap="square" rtlCol="0">
            <a:spAutoFit/>
          </a:bodyPr>
          <a:lstStyle/>
          <a:p>
            <a:r>
              <a:rPr lang="en-US"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rPr>
              <a:t>1344</a:t>
            </a:r>
            <a:endParaRPr lang="id-ID" sz="2800" b="1" dirty="0">
              <a:solidFill>
                <a:schemeClr val="accent3"/>
              </a:solidFill>
              <a:latin typeface="Montserrat SemiBold" panose="00000700000000000000" pitchFamily="2"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DFDC9894-F102-657C-964B-95DEA6D82288}"/>
              </a:ext>
            </a:extLst>
          </p:cNvPr>
          <p:cNvSpPr txBox="1"/>
          <p:nvPr/>
        </p:nvSpPr>
        <p:spPr>
          <a:xfrm>
            <a:off x="8357067" y="5257060"/>
            <a:ext cx="1819509"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JOIN</a:t>
            </a:r>
            <a:endParaRPr lang="id-ID"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F1E7174-CAA6-DC23-854B-2ADB0A9ED015}"/>
              </a:ext>
            </a:extLst>
          </p:cNvPr>
          <p:cNvSpPr txBox="1"/>
          <p:nvPr/>
        </p:nvSpPr>
        <p:spPr>
          <a:xfrm>
            <a:off x="8850304" y="4538070"/>
            <a:ext cx="700662" cy="261610"/>
          </a:xfrm>
          <a:prstGeom prst="rect">
            <a:avLst/>
          </a:prstGeom>
          <a:noFill/>
        </p:spPr>
        <p:txBody>
          <a:bodyPr wrap="square" rtlCol="0">
            <a:spAutoFit/>
          </a:bodyPr>
          <a:lstStyle/>
          <a:p>
            <a:r>
              <a:rPr lang="en-US"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rPr>
              <a:t>2024</a:t>
            </a:r>
            <a:endParaRPr lang="id-ID" sz="1050" b="1" dirty="0">
              <a:solidFill>
                <a:schemeClr val="bg1"/>
              </a:solidFill>
              <a:latin typeface="Montserrat SemiBold" panose="000007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565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E3FC8-7B2C-4ABD-B92B-1EE1D6769FB1}"/>
              </a:ext>
            </a:extLst>
          </p:cNvPr>
          <p:cNvSpPr txBox="1"/>
          <p:nvPr/>
        </p:nvSpPr>
        <p:spPr>
          <a:xfrm rot="16200000">
            <a:off x="-1150837" y="3676080"/>
            <a:ext cx="3799697"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VIC</a:t>
            </a:r>
          </a:p>
          <a:p>
            <a:r>
              <a:rPr lang="en-US" sz="4000" b="1" dirty="0">
                <a:solidFill>
                  <a:schemeClr val="accent3"/>
                </a:solidFill>
                <a:latin typeface="Montserrat SemiBold" panose="00000700000000000000" pitchFamily="2" charset="0"/>
              </a:rPr>
              <a:t>Category</a:t>
            </a:r>
          </a:p>
        </p:txBody>
      </p:sp>
      <p:sp>
        <p:nvSpPr>
          <p:cNvPr id="41" name="Freeform: Shape 40">
            <a:extLst>
              <a:ext uri="{FF2B5EF4-FFF2-40B4-BE49-F238E27FC236}">
                <a16:creationId xmlns:a16="http://schemas.microsoft.com/office/drawing/2014/main" id="{7821DAE1-3166-48AD-AAFF-6FE989DF210D}"/>
              </a:ext>
            </a:extLst>
          </p:cNvPr>
          <p:cNvSpPr/>
          <p:nvPr/>
        </p:nvSpPr>
        <p:spPr>
          <a:xfrm>
            <a:off x="1458237" y="1528698"/>
            <a:ext cx="737750" cy="737748"/>
          </a:xfrm>
          <a:custGeom>
            <a:avLst/>
            <a:gdLst>
              <a:gd name="connsiteX0" fmla="*/ 917575 w 917575"/>
              <a:gd name="connsiteY0" fmla="*/ 458788 h 917575"/>
              <a:gd name="connsiteX1" fmla="*/ 458788 w 917575"/>
              <a:gd name="connsiteY1" fmla="*/ 917575 h 917575"/>
              <a:gd name="connsiteX2" fmla="*/ 0 w 917575"/>
              <a:gd name="connsiteY2" fmla="*/ 458788 h 917575"/>
              <a:gd name="connsiteX3" fmla="*/ 458788 w 917575"/>
              <a:gd name="connsiteY3" fmla="*/ 0 h 917575"/>
              <a:gd name="connsiteX4" fmla="*/ 917575 w 917575"/>
              <a:gd name="connsiteY4" fmla="*/ 458788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575" h="917575">
                <a:moveTo>
                  <a:pt x="917575" y="458788"/>
                </a:moveTo>
                <a:cubicBezTo>
                  <a:pt x="917575" y="712169"/>
                  <a:pt x="712169" y="917575"/>
                  <a:pt x="458788" y="917575"/>
                </a:cubicBezTo>
                <a:cubicBezTo>
                  <a:pt x="205406" y="917575"/>
                  <a:pt x="0" y="712169"/>
                  <a:pt x="0" y="458788"/>
                </a:cubicBezTo>
                <a:cubicBezTo>
                  <a:pt x="0" y="205406"/>
                  <a:pt x="205406" y="0"/>
                  <a:pt x="458788" y="0"/>
                </a:cubicBezTo>
                <a:cubicBezTo>
                  <a:pt x="712169" y="0"/>
                  <a:pt x="917575" y="205406"/>
                  <a:pt x="917575" y="458788"/>
                </a:cubicBezTo>
                <a:close/>
              </a:path>
            </a:pathLst>
          </a:custGeom>
          <a:solidFill>
            <a:schemeClr val="accent1"/>
          </a:solidFill>
          <a:ln w="13063" cap="flat">
            <a:noFill/>
            <a:prstDash val="solid"/>
            <a:miter/>
          </a:ln>
        </p:spPr>
        <p:txBody>
          <a:bodyPr rtlCol="0" anchor="ctr"/>
          <a:lstStyle/>
          <a:p>
            <a:endParaRPr lang="en-ID"/>
          </a:p>
        </p:txBody>
      </p:sp>
      <p:pic>
        <p:nvPicPr>
          <p:cNvPr id="46" name="Graphic 45">
            <a:extLst>
              <a:ext uri="{FF2B5EF4-FFF2-40B4-BE49-F238E27FC236}">
                <a16:creationId xmlns:a16="http://schemas.microsoft.com/office/drawing/2014/main" id="{B2B04868-55C4-4B55-9726-E9B48DA05D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13972" y="2827511"/>
            <a:ext cx="578028" cy="1148920"/>
          </a:xfrm>
          <a:prstGeom prst="rect">
            <a:avLst/>
          </a:prstGeom>
        </p:spPr>
      </p:pic>
      <p:cxnSp>
        <p:nvCxnSpPr>
          <p:cNvPr id="47" name="Straight Arrow Connector 46">
            <a:extLst>
              <a:ext uri="{FF2B5EF4-FFF2-40B4-BE49-F238E27FC236}">
                <a16:creationId xmlns:a16="http://schemas.microsoft.com/office/drawing/2014/main" id="{D0DF9A10-79FA-4318-B0E7-84FBF65B01F3}"/>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9C1E22-F47C-1106-8DE2-7975FF08EA2C}"/>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B0918838-90A5-5820-DAD0-FB5E6836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6" name="Picture 5" descr="A close-up of a banner&#10;&#10;Description automatically generated">
            <a:extLst>
              <a:ext uri="{FF2B5EF4-FFF2-40B4-BE49-F238E27FC236}">
                <a16:creationId xmlns:a16="http://schemas.microsoft.com/office/drawing/2014/main" id="{A237CEC2-90B1-819D-7003-DB1FFF405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660" y="165100"/>
            <a:ext cx="9144000" cy="6858000"/>
          </a:xfrm>
          <a:prstGeom prst="rect">
            <a:avLst/>
          </a:prstGeom>
        </p:spPr>
      </p:pic>
    </p:spTree>
    <p:extLst>
      <p:ext uri="{BB962C8B-B14F-4D97-AF65-F5344CB8AC3E}">
        <p14:creationId xmlns:p14="http://schemas.microsoft.com/office/powerpoint/2010/main" val="1992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Placeholder 6" descr="A person holding a glass of wine&#10;&#10;Description automatically generated with low confidence">
            <a:extLst>
              <a:ext uri="{FF2B5EF4-FFF2-40B4-BE49-F238E27FC236}">
                <a16:creationId xmlns:a16="http://schemas.microsoft.com/office/drawing/2014/main" id="{58A94559-A8BF-4EC9-C8C5-B5C8ED891C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57" r="18957"/>
          <a:stretch>
            <a:fillRect/>
          </a:stretch>
        </p:blipFill>
        <p:spPr/>
      </p:pic>
      <p:sp>
        <p:nvSpPr>
          <p:cNvPr id="27" name="TextBox 26">
            <a:extLst>
              <a:ext uri="{FF2B5EF4-FFF2-40B4-BE49-F238E27FC236}">
                <a16:creationId xmlns:a16="http://schemas.microsoft.com/office/drawing/2014/main" id="{BEEE3FC8-7B2C-4ABD-B92B-1EE1D6769FB1}"/>
              </a:ext>
            </a:extLst>
          </p:cNvPr>
          <p:cNvSpPr txBox="1"/>
          <p:nvPr/>
        </p:nvSpPr>
        <p:spPr>
          <a:xfrm>
            <a:off x="902301" y="2105561"/>
            <a:ext cx="430452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Professional</a:t>
            </a:r>
          </a:p>
          <a:p>
            <a:r>
              <a:rPr lang="en-US" sz="4000" b="1" dirty="0">
                <a:solidFill>
                  <a:schemeClr val="accent3"/>
                </a:solidFill>
                <a:latin typeface="Montserrat SemiBold" panose="00000700000000000000" pitchFamily="2" charset="0"/>
              </a:rPr>
              <a:t>Category</a:t>
            </a: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972" y="4717883"/>
            <a:ext cx="578028" cy="1148920"/>
          </a:xfrm>
          <a:prstGeom prst="rect">
            <a:avLst/>
          </a:prstGeom>
        </p:spPr>
      </p:pic>
      <p:sp>
        <p:nvSpPr>
          <p:cNvPr id="4" name="Rectangle 3">
            <a:extLst>
              <a:ext uri="{FF2B5EF4-FFF2-40B4-BE49-F238E27FC236}">
                <a16:creationId xmlns:a16="http://schemas.microsoft.com/office/drawing/2014/main" id="{57136F69-4FC3-4495-9714-73D26EA6A7AB}"/>
              </a:ext>
            </a:extLst>
          </p:cNvPr>
          <p:cNvSpPr/>
          <p:nvPr/>
        </p:nvSpPr>
        <p:spPr>
          <a:xfrm>
            <a:off x="6569074" y="4432301"/>
            <a:ext cx="3819526" cy="1324660"/>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47283752-3EE4-44B7-B8C8-36CE05649A0F}"/>
              </a:ext>
            </a:extLst>
          </p:cNvPr>
          <p:cNvSpPr/>
          <p:nvPr/>
        </p:nvSpPr>
        <p:spPr>
          <a:xfrm>
            <a:off x="970580" y="3641088"/>
            <a:ext cx="4109420" cy="1843325"/>
          </a:xfrm>
          <a:prstGeom prst="rect">
            <a:avLst/>
          </a:prstGeom>
        </p:spPr>
        <p:txBody>
          <a:bodyPr wrap="square">
            <a:spAutoFit/>
          </a:bodyPr>
          <a:lstStyle/>
          <a:p>
            <a:pPr algn="just">
              <a:lnSpc>
                <a:spcPct val="150000"/>
              </a:lnSpc>
            </a:pPr>
            <a:r>
              <a:rPr lang="en-US" sz="1100" dirty="0">
                <a:solidFill>
                  <a:schemeClr val="bg1">
                    <a:lumMod val="95000"/>
                  </a:schemeClr>
                </a:solidFill>
                <a:latin typeface="Open Sans" panose="020B0606030504020204" pitchFamily="34" charset="0"/>
              </a:rPr>
              <a:t>Open to Academician (Teacher, Lecturer, Academic Consultant, etc.), Practitioners, and Industries.</a:t>
            </a:r>
          </a:p>
          <a:p>
            <a:pPr>
              <a:lnSpc>
                <a:spcPct val="150000"/>
              </a:lnSpc>
            </a:pPr>
            <a:endParaRPr lang="en-US" sz="1100" dirty="0">
              <a:solidFill>
                <a:schemeClr val="bg1">
                  <a:lumMod val="95000"/>
                </a:schemeClr>
              </a:solidFill>
              <a:latin typeface="Open Sans" panose="020B0606030504020204" pitchFamily="34" charset="0"/>
            </a:endParaRPr>
          </a:p>
          <a:p>
            <a:pPr algn="just">
              <a:lnSpc>
                <a:spcPct val="150000"/>
              </a:lnSpc>
            </a:pPr>
            <a:r>
              <a:rPr lang="en-US" sz="1100" dirty="0">
                <a:solidFill>
                  <a:schemeClr val="bg1">
                    <a:lumMod val="95000"/>
                  </a:schemeClr>
                </a:solidFill>
                <a:latin typeface="Open Sans" panose="020B0606030504020204" pitchFamily="34" charset="0"/>
              </a:rPr>
              <a:t>7 Clusters: Industrial Technology, Energy &amp; Environment, Health &amp; Wellness, Cyber Technology, Logistics &amp; Transportation, Social Creativity &amp; Innovation, and Special Needs innovation.</a:t>
            </a:r>
            <a:endParaRPr lang="en-US" sz="1100" dirty="0">
              <a:solidFill>
                <a:schemeClr val="bg1">
                  <a:lumMod val="95000"/>
                </a:schemeClr>
              </a:solidFill>
              <a:latin typeface="DauphinPlain"/>
            </a:endParaRPr>
          </a:p>
        </p:txBody>
      </p:sp>
      <p:sp>
        <p:nvSpPr>
          <p:cNvPr id="32" name="Rectangle 31">
            <a:extLst>
              <a:ext uri="{FF2B5EF4-FFF2-40B4-BE49-F238E27FC236}">
                <a16:creationId xmlns:a16="http://schemas.microsoft.com/office/drawing/2014/main" id="{4A9426F7-546B-415C-A9E7-2C81E38A5414}"/>
              </a:ext>
            </a:extLst>
          </p:cNvPr>
          <p:cNvSpPr/>
          <p:nvPr/>
        </p:nvSpPr>
        <p:spPr>
          <a:xfrm>
            <a:off x="970580" y="5453382"/>
            <a:ext cx="3819525" cy="1335687"/>
          </a:xfrm>
          <a:prstGeom prst="rect">
            <a:avLst/>
          </a:prstGeom>
        </p:spPr>
        <p:txBody>
          <a:bodyPr wrap="square">
            <a:spAutoFit/>
          </a:bodyPr>
          <a:lstStyle/>
          <a:p>
            <a:pPr>
              <a:lnSpc>
                <a:spcPct val="150000"/>
              </a:lnSpc>
            </a:pPr>
            <a:r>
              <a:rPr lang="en-US" sz="1100" b="1" i="1" dirty="0">
                <a:solidFill>
                  <a:schemeClr val="bg1">
                    <a:lumMod val="95000"/>
                  </a:schemeClr>
                </a:solidFill>
                <a:latin typeface="Open Sans" panose="020B0606030504020204" pitchFamily="34" charset="0"/>
              </a:rPr>
              <a:t>Awards:</a:t>
            </a:r>
          </a:p>
          <a:p>
            <a:pPr>
              <a:lnSpc>
                <a:spcPct val="150000"/>
              </a:lnSpc>
            </a:pPr>
            <a:r>
              <a:rPr lang="en-US" sz="1100" i="1" dirty="0" err="1">
                <a:solidFill>
                  <a:schemeClr val="bg1">
                    <a:lumMod val="95000"/>
                  </a:schemeClr>
                </a:solidFill>
                <a:latin typeface="Open Sans" panose="020B0606030504020204" pitchFamily="34" charset="0"/>
              </a:rPr>
              <a:t>Academique</a:t>
            </a:r>
            <a:r>
              <a:rPr lang="en-US" sz="1100" i="1" dirty="0">
                <a:solidFill>
                  <a:schemeClr val="bg1">
                    <a:lumMod val="95000"/>
                  </a:schemeClr>
                </a:solidFill>
                <a:latin typeface="Open Sans" panose="020B0606030504020204" pitchFamily="34" charset="0"/>
              </a:rPr>
              <a:t> D’Or</a:t>
            </a:r>
          </a:p>
          <a:p>
            <a:pPr>
              <a:lnSpc>
                <a:spcPct val="150000"/>
              </a:lnSpc>
            </a:pPr>
            <a:r>
              <a:rPr lang="en-US" sz="1100" i="1" dirty="0">
                <a:solidFill>
                  <a:schemeClr val="bg1">
                    <a:lumMod val="95000"/>
                  </a:schemeClr>
                </a:solidFill>
                <a:latin typeface="Open Sans" panose="020B0606030504020204" pitchFamily="34" charset="0"/>
              </a:rPr>
              <a:t>The Best</a:t>
            </a:r>
          </a:p>
          <a:p>
            <a:pPr>
              <a:lnSpc>
                <a:spcPct val="150000"/>
              </a:lnSpc>
            </a:pPr>
            <a:r>
              <a:rPr lang="en-US" sz="1100" i="1" dirty="0">
                <a:solidFill>
                  <a:schemeClr val="bg1">
                    <a:lumMod val="95000"/>
                  </a:schemeClr>
                </a:solidFill>
                <a:latin typeface="Open Sans" panose="020B0606030504020204" pitchFamily="34" charset="0"/>
              </a:rPr>
              <a:t>Medal (Gold, Silver, and Bronze)</a:t>
            </a:r>
          </a:p>
          <a:p>
            <a:pPr>
              <a:lnSpc>
                <a:spcPct val="150000"/>
              </a:lnSpc>
            </a:pPr>
            <a:r>
              <a:rPr lang="en-US" sz="1100" i="1" dirty="0">
                <a:solidFill>
                  <a:schemeClr val="bg1">
                    <a:lumMod val="95000"/>
                  </a:schemeClr>
                </a:solidFill>
                <a:latin typeface="Open Sans" panose="020B0606030504020204" pitchFamily="34" charset="0"/>
              </a:rPr>
              <a:t>e-certificate</a:t>
            </a:r>
            <a:endParaRPr lang="en-US" sz="1100" i="1" dirty="0">
              <a:solidFill>
                <a:schemeClr val="bg1">
                  <a:lumMod val="95000"/>
                </a:schemeClr>
              </a:solidFill>
              <a:latin typeface="DauphinPlain"/>
            </a:endParaRPr>
          </a:p>
        </p:txBody>
      </p:sp>
      <p:sp>
        <p:nvSpPr>
          <p:cNvPr id="33" name="Rectangle 32">
            <a:extLst>
              <a:ext uri="{FF2B5EF4-FFF2-40B4-BE49-F238E27FC236}">
                <a16:creationId xmlns:a16="http://schemas.microsoft.com/office/drawing/2014/main" id="{801BB445-F7B2-4544-8D30-C6744FE9578E}"/>
              </a:ext>
            </a:extLst>
          </p:cNvPr>
          <p:cNvSpPr/>
          <p:nvPr/>
        </p:nvSpPr>
        <p:spPr>
          <a:xfrm>
            <a:off x="6869047" y="4962027"/>
            <a:ext cx="3219579" cy="573940"/>
          </a:xfrm>
          <a:prstGeom prst="rect">
            <a:avLst/>
          </a:prstGeom>
        </p:spPr>
        <p:txBody>
          <a:bodyPr wrap="square">
            <a:spAutoFit/>
          </a:bodyPr>
          <a:lstStyle/>
          <a:p>
            <a:pPr algn="ctr">
              <a:lnSpc>
                <a:spcPct val="150000"/>
              </a:lnSpc>
            </a:pPr>
            <a:r>
              <a:rPr lang="en-US" sz="1100" dirty="0">
                <a:solidFill>
                  <a:schemeClr val="bg1">
                    <a:lumMod val="95000"/>
                  </a:schemeClr>
                </a:solidFill>
                <a:latin typeface="Open Sans" panose="020B0606030504020204" pitchFamily="34" charset="0"/>
              </a:rPr>
              <a:t>RM 150 Local (Malaysia)</a:t>
            </a:r>
          </a:p>
          <a:p>
            <a:pPr algn="ctr">
              <a:lnSpc>
                <a:spcPct val="150000"/>
              </a:lnSpc>
            </a:pPr>
            <a:r>
              <a:rPr lang="en-US" sz="1100" dirty="0">
                <a:solidFill>
                  <a:schemeClr val="bg1">
                    <a:lumMod val="95000"/>
                  </a:schemeClr>
                </a:solidFill>
                <a:latin typeface="Open Sans" panose="020B0606030504020204" pitchFamily="34" charset="0"/>
              </a:rPr>
              <a:t>USD 100 (International)</a:t>
            </a:r>
            <a:endParaRPr lang="en-US" sz="1100" dirty="0">
              <a:solidFill>
                <a:schemeClr val="bg1">
                  <a:lumMod val="95000"/>
                </a:schemeClr>
              </a:solidFill>
              <a:latin typeface="DauphinPlain"/>
            </a:endParaRPr>
          </a:p>
        </p:txBody>
      </p:sp>
      <p:sp>
        <p:nvSpPr>
          <p:cNvPr id="34" name="TextBox 33">
            <a:extLst>
              <a:ext uri="{FF2B5EF4-FFF2-40B4-BE49-F238E27FC236}">
                <a16:creationId xmlns:a16="http://schemas.microsoft.com/office/drawing/2014/main" id="{856CD2C2-C7CE-4555-BAC1-0AE1BFEBA396}"/>
              </a:ext>
            </a:extLst>
          </p:cNvPr>
          <p:cNvSpPr txBox="1"/>
          <p:nvPr/>
        </p:nvSpPr>
        <p:spPr>
          <a:xfrm>
            <a:off x="7260674" y="4683253"/>
            <a:ext cx="2436323" cy="307777"/>
          </a:xfrm>
          <a:prstGeom prst="rect">
            <a:avLst/>
          </a:prstGeom>
          <a:noFill/>
        </p:spPr>
        <p:txBody>
          <a:bodyPr wrap="square" rtlCol="0">
            <a:spAutoFit/>
          </a:bodyPr>
          <a:lstStyle/>
          <a:p>
            <a:pPr algn="ctr"/>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Professional</a:t>
            </a:r>
            <a:endParaRPr lang="id-ID" sz="16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1FD502-8894-9DA2-848F-A32E21C589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4C474E2-EE3C-C94E-8D6A-B6FB4B92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8" name="Graphic 7" descr="Apple with solid fill">
            <a:extLst>
              <a:ext uri="{FF2B5EF4-FFF2-40B4-BE49-F238E27FC236}">
                <a16:creationId xmlns:a16="http://schemas.microsoft.com/office/drawing/2014/main" id="{EC07A048-1B1F-B1A9-E2B6-DD4D26BC90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487" y="5783874"/>
            <a:ext cx="215628" cy="215628"/>
          </a:xfrm>
          <a:prstGeom prst="rect">
            <a:avLst/>
          </a:prstGeom>
        </p:spPr>
      </p:pic>
      <p:pic>
        <p:nvPicPr>
          <p:cNvPr id="9" name="Graphic 8" descr="Apple with solid fill">
            <a:extLst>
              <a:ext uri="{FF2B5EF4-FFF2-40B4-BE49-F238E27FC236}">
                <a16:creationId xmlns:a16="http://schemas.microsoft.com/office/drawing/2014/main" id="{067EFC20-CA67-18F6-77A1-950D99C1A8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487" y="6026341"/>
            <a:ext cx="215628" cy="215628"/>
          </a:xfrm>
          <a:prstGeom prst="rect">
            <a:avLst/>
          </a:prstGeom>
        </p:spPr>
      </p:pic>
      <p:pic>
        <p:nvPicPr>
          <p:cNvPr id="10" name="Graphic 9" descr="Apple with solid fill">
            <a:extLst>
              <a:ext uri="{FF2B5EF4-FFF2-40B4-BE49-F238E27FC236}">
                <a16:creationId xmlns:a16="http://schemas.microsoft.com/office/drawing/2014/main" id="{DA8D366F-2D1E-FD85-58A1-2815768FC7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487" y="6273979"/>
            <a:ext cx="215628" cy="215628"/>
          </a:xfrm>
          <a:prstGeom prst="rect">
            <a:avLst/>
          </a:prstGeom>
        </p:spPr>
      </p:pic>
      <p:pic>
        <p:nvPicPr>
          <p:cNvPr id="11" name="Graphic 10" descr="Apple with solid fill">
            <a:extLst>
              <a:ext uri="{FF2B5EF4-FFF2-40B4-BE49-F238E27FC236}">
                <a16:creationId xmlns:a16="http://schemas.microsoft.com/office/drawing/2014/main" id="{9BF6C98C-D81F-FBA9-0084-12003F0267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477" y="6540676"/>
            <a:ext cx="215628" cy="215628"/>
          </a:xfrm>
          <a:prstGeom prst="rect">
            <a:avLst/>
          </a:prstGeom>
        </p:spPr>
      </p:pic>
    </p:spTree>
    <p:extLst>
      <p:ext uri="{BB962C8B-B14F-4D97-AF65-F5344CB8AC3E}">
        <p14:creationId xmlns:p14="http://schemas.microsoft.com/office/powerpoint/2010/main" val="29785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A94559-A8BF-4EC9-C8C5-B5C8ED891C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85" r="18985"/>
          <a:stretch/>
        </p:blipFill>
        <p:spPr/>
      </p:pic>
      <p:sp>
        <p:nvSpPr>
          <p:cNvPr id="27" name="TextBox 26">
            <a:extLst>
              <a:ext uri="{FF2B5EF4-FFF2-40B4-BE49-F238E27FC236}">
                <a16:creationId xmlns:a16="http://schemas.microsoft.com/office/drawing/2014/main" id="{BEEE3FC8-7B2C-4ABD-B92B-1EE1D6769FB1}"/>
              </a:ext>
            </a:extLst>
          </p:cNvPr>
          <p:cNvSpPr txBox="1"/>
          <p:nvPr/>
        </p:nvSpPr>
        <p:spPr>
          <a:xfrm>
            <a:off x="902301" y="2105561"/>
            <a:ext cx="430452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Tertiary</a:t>
            </a:r>
          </a:p>
          <a:p>
            <a:r>
              <a:rPr lang="en-US" sz="4000" b="1" dirty="0">
                <a:solidFill>
                  <a:schemeClr val="accent3"/>
                </a:solidFill>
                <a:latin typeface="Montserrat SemiBold" panose="00000700000000000000" pitchFamily="2" charset="0"/>
              </a:rPr>
              <a:t>Category</a:t>
            </a: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972" y="4717883"/>
            <a:ext cx="578028" cy="1148920"/>
          </a:xfrm>
          <a:prstGeom prst="rect">
            <a:avLst/>
          </a:prstGeom>
        </p:spPr>
      </p:pic>
      <p:sp>
        <p:nvSpPr>
          <p:cNvPr id="4" name="Rectangle 3">
            <a:extLst>
              <a:ext uri="{FF2B5EF4-FFF2-40B4-BE49-F238E27FC236}">
                <a16:creationId xmlns:a16="http://schemas.microsoft.com/office/drawing/2014/main" id="{57136F69-4FC3-4495-9714-73D26EA6A7AB}"/>
              </a:ext>
            </a:extLst>
          </p:cNvPr>
          <p:cNvSpPr/>
          <p:nvPr/>
        </p:nvSpPr>
        <p:spPr>
          <a:xfrm>
            <a:off x="6569074" y="4432301"/>
            <a:ext cx="3819526" cy="1324660"/>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47283752-3EE4-44B7-B8C8-36CE05649A0F}"/>
              </a:ext>
            </a:extLst>
          </p:cNvPr>
          <p:cNvSpPr/>
          <p:nvPr/>
        </p:nvSpPr>
        <p:spPr>
          <a:xfrm>
            <a:off x="970580" y="3641088"/>
            <a:ext cx="4109420" cy="827662"/>
          </a:xfrm>
          <a:prstGeom prst="rect">
            <a:avLst/>
          </a:prstGeom>
        </p:spPr>
        <p:txBody>
          <a:bodyPr wrap="square">
            <a:spAutoFit/>
          </a:bodyPr>
          <a:lstStyle/>
          <a:p>
            <a:pPr algn="just">
              <a:lnSpc>
                <a:spcPct val="150000"/>
              </a:lnSpc>
            </a:pPr>
            <a:r>
              <a:rPr lang="en-US" sz="1100" dirty="0">
                <a:solidFill>
                  <a:schemeClr val="bg1">
                    <a:lumMod val="95000"/>
                  </a:schemeClr>
                </a:solidFill>
                <a:latin typeface="Open Sans" panose="020B0606030504020204" pitchFamily="34" charset="0"/>
              </a:rPr>
              <a:t>Open to Students at higher education (certificate to PhD)</a:t>
            </a:r>
          </a:p>
          <a:p>
            <a:pPr>
              <a:lnSpc>
                <a:spcPct val="150000"/>
              </a:lnSpc>
            </a:pPr>
            <a:endParaRPr lang="en-US" sz="1100" dirty="0">
              <a:solidFill>
                <a:schemeClr val="bg1">
                  <a:lumMod val="95000"/>
                </a:schemeClr>
              </a:solidFill>
              <a:latin typeface="Open Sans" panose="020B0606030504020204" pitchFamily="34" charset="0"/>
            </a:endParaRPr>
          </a:p>
          <a:p>
            <a:pPr algn="just">
              <a:lnSpc>
                <a:spcPct val="150000"/>
              </a:lnSpc>
            </a:pPr>
            <a:r>
              <a:rPr lang="en-US" sz="1100" dirty="0">
                <a:solidFill>
                  <a:schemeClr val="bg1">
                    <a:lumMod val="95000"/>
                  </a:schemeClr>
                </a:solidFill>
                <a:latin typeface="Open Sans" panose="020B0606030504020204" pitchFamily="34" charset="0"/>
              </a:rPr>
              <a:t>2 Clusters: Science &amp; Technology (ST), and Social Science (SS)</a:t>
            </a:r>
            <a:endParaRPr lang="en-US" sz="1100" dirty="0">
              <a:solidFill>
                <a:schemeClr val="bg1">
                  <a:lumMod val="95000"/>
                </a:schemeClr>
              </a:solidFill>
              <a:latin typeface="DauphinPlain"/>
            </a:endParaRPr>
          </a:p>
        </p:txBody>
      </p:sp>
      <p:sp>
        <p:nvSpPr>
          <p:cNvPr id="32" name="Rectangle 31">
            <a:extLst>
              <a:ext uri="{FF2B5EF4-FFF2-40B4-BE49-F238E27FC236}">
                <a16:creationId xmlns:a16="http://schemas.microsoft.com/office/drawing/2014/main" id="{4A9426F7-546B-415C-A9E7-2C81E38A5414}"/>
              </a:ext>
            </a:extLst>
          </p:cNvPr>
          <p:cNvSpPr/>
          <p:nvPr/>
        </p:nvSpPr>
        <p:spPr>
          <a:xfrm>
            <a:off x="970580" y="4626068"/>
            <a:ext cx="3819525" cy="1081578"/>
          </a:xfrm>
          <a:prstGeom prst="rect">
            <a:avLst/>
          </a:prstGeom>
        </p:spPr>
        <p:txBody>
          <a:bodyPr wrap="square">
            <a:spAutoFit/>
          </a:bodyPr>
          <a:lstStyle/>
          <a:p>
            <a:pPr>
              <a:lnSpc>
                <a:spcPct val="150000"/>
              </a:lnSpc>
            </a:pPr>
            <a:r>
              <a:rPr lang="en-US" sz="1100" b="1" i="1" dirty="0">
                <a:solidFill>
                  <a:schemeClr val="bg1">
                    <a:lumMod val="95000"/>
                  </a:schemeClr>
                </a:solidFill>
                <a:latin typeface="Open Sans" panose="020B0606030504020204" pitchFamily="34" charset="0"/>
              </a:rPr>
              <a:t>Awards:</a:t>
            </a:r>
          </a:p>
          <a:p>
            <a:pPr>
              <a:lnSpc>
                <a:spcPct val="150000"/>
              </a:lnSpc>
            </a:pPr>
            <a:r>
              <a:rPr lang="en-US" sz="1100" i="1" dirty="0">
                <a:solidFill>
                  <a:schemeClr val="bg1">
                    <a:lumMod val="95000"/>
                  </a:schemeClr>
                </a:solidFill>
                <a:latin typeface="Open Sans" panose="020B0606030504020204" pitchFamily="34" charset="0"/>
              </a:rPr>
              <a:t>Diamond Award</a:t>
            </a:r>
          </a:p>
          <a:p>
            <a:pPr>
              <a:lnSpc>
                <a:spcPct val="150000"/>
              </a:lnSpc>
            </a:pPr>
            <a:r>
              <a:rPr lang="en-US" sz="1100" i="1" dirty="0">
                <a:solidFill>
                  <a:schemeClr val="bg1">
                    <a:lumMod val="95000"/>
                  </a:schemeClr>
                </a:solidFill>
                <a:latin typeface="Open Sans" panose="020B0606030504020204" pitchFamily="34" charset="0"/>
              </a:rPr>
              <a:t>Medal (Gold, Silver, and Bronze)</a:t>
            </a:r>
          </a:p>
          <a:p>
            <a:pPr>
              <a:lnSpc>
                <a:spcPct val="150000"/>
              </a:lnSpc>
            </a:pPr>
            <a:r>
              <a:rPr lang="en-US" sz="1100" i="1" dirty="0">
                <a:solidFill>
                  <a:schemeClr val="bg1">
                    <a:lumMod val="95000"/>
                  </a:schemeClr>
                </a:solidFill>
                <a:latin typeface="Open Sans" panose="020B0606030504020204" pitchFamily="34" charset="0"/>
              </a:rPr>
              <a:t>e-certificate</a:t>
            </a:r>
            <a:endParaRPr lang="en-US" sz="1100" i="1" dirty="0">
              <a:solidFill>
                <a:schemeClr val="bg1">
                  <a:lumMod val="95000"/>
                </a:schemeClr>
              </a:solidFill>
              <a:latin typeface="DauphinPlain"/>
            </a:endParaRPr>
          </a:p>
        </p:txBody>
      </p:sp>
      <p:sp>
        <p:nvSpPr>
          <p:cNvPr id="33" name="Rectangle 32">
            <a:extLst>
              <a:ext uri="{FF2B5EF4-FFF2-40B4-BE49-F238E27FC236}">
                <a16:creationId xmlns:a16="http://schemas.microsoft.com/office/drawing/2014/main" id="{801BB445-F7B2-4544-8D30-C6744FE9578E}"/>
              </a:ext>
            </a:extLst>
          </p:cNvPr>
          <p:cNvSpPr/>
          <p:nvPr/>
        </p:nvSpPr>
        <p:spPr>
          <a:xfrm>
            <a:off x="6869047" y="4962027"/>
            <a:ext cx="3219579" cy="573940"/>
          </a:xfrm>
          <a:prstGeom prst="rect">
            <a:avLst/>
          </a:prstGeom>
        </p:spPr>
        <p:txBody>
          <a:bodyPr wrap="square">
            <a:spAutoFit/>
          </a:bodyPr>
          <a:lstStyle/>
          <a:p>
            <a:pPr algn="ctr">
              <a:lnSpc>
                <a:spcPct val="150000"/>
              </a:lnSpc>
            </a:pPr>
            <a:r>
              <a:rPr lang="en-US" sz="1100" dirty="0">
                <a:solidFill>
                  <a:schemeClr val="bg1">
                    <a:lumMod val="95000"/>
                  </a:schemeClr>
                </a:solidFill>
                <a:latin typeface="Open Sans" panose="020B0606030504020204" pitchFamily="34" charset="0"/>
              </a:rPr>
              <a:t>RM 100 Local (Malaysia)</a:t>
            </a:r>
          </a:p>
          <a:p>
            <a:pPr algn="ctr">
              <a:lnSpc>
                <a:spcPct val="150000"/>
              </a:lnSpc>
            </a:pPr>
            <a:r>
              <a:rPr lang="en-US" sz="1100" dirty="0">
                <a:solidFill>
                  <a:schemeClr val="bg1">
                    <a:lumMod val="95000"/>
                  </a:schemeClr>
                </a:solidFill>
                <a:latin typeface="Open Sans" panose="020B0606030504020204" pitchFamily="34" charset="0"/>
              </a:rPr>
              <a:t>USD 50 (International)</a:t>
            </a:r>
            <a:endParaRPr lang="en-US" sz="1100" dirty="0">
              <a:solidFill>
                <a:schemeClr val="bg1">
                  <a:lumMod val="95000"/>
                </a:schemeClr>
              </a:solidFill>
              <a:latin typeface="DauphinPlain"/>
            </a:endParaRPr>
          </a:p>
        </p:txBody>
      </p:sp>
      <p:sp>
        <p:nvSpPr>
          <p:cNvPr id="34" name="TextBox 33">
            <a:extLst>
              <a:ext uri="{FF2B5EF4-FFF2-40B4-BE49-F238E27FC236}">
                <a16:creationId xmlns:a16="http://schemas.microsoft.com/office/drawing/2014/main" id="{856CD2C2-C7CE-4555-BAC1-0AE1BFEBA396}"/>
              </a:ext>
            </a:extLst>
          </p:cNvPr>
          <p:cNvSpPr txBox="1"/>
          <p:nvPr/>
        </p:nvSpPr>
        <p:spPr>
          <a:xfrm>
            <a:off x="7260674" y="4683253"/>
            <a:ext cx="2436323" cy="307777"/>
          </a:xfrm>
          <a:prstGeom prst="rect">
            <a:avLst/>
          </a:prstGeom>
          <a:noFill/>
        </p:spPr>
        <p:txBody>
          <a:bodyPr wrap="square" rtlCol="0">
            <a:spAutoFit/>
          </a:bodyPr>
          <a:lstStyle/>
          <a:p>
            <a:pPr algn="ctr"/>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Tertiary</a:t>
            </a:r>
            <a:endParaRPr lang="id-ID" sz="16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1FD502-8894-9DA2-848F-A32E21C589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4C474E2-EE3C-C94E-8D6A-B6FB4B92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3" name="Graphic 2" descr="Apple with solid fill">
            <a:extLst>
              <a:ext uri="{FF2B5EF4-FFF2-40B4-BE49-F238E27FC236}">
                <a16:creationId xmlns:a16="http://schemas.microsoft.com/office/drawing/2014/main" id="{BF04C511-728B-D175-3999-FBED32CE2E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4946396"/>
            <a:ext cx="215628" cy="215628"/>
          </a:xfrm>
          <a:prstGeom prst="rect">
            <a:avLst/>
          </a:prstGeom>
        </p:spPr>
      </p:pic>
      <p:pic>
        <p:nvPicPr>
          <p:cNvPr id="6" name="Graphic 5" descr="Apple with solid fill">
            <a:extLst>
              <a:ext uri="{FF2B5EF4-FFF2-40B4-BE49-F238E27FC236}">
                <a16:creationId xmlns:a16="http://schemas.microsoft.com/office/drawing/2014/main" id="{B457F2DB-7B33-90C8-09A6-82C1CE0A7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188863"/>
            <a:ext cx="215628" cy="215628"/>
          </a:xfrm>
          <a:prstGeom prst="rect">
            <a:avLst/>
          </a:prstGeom>
        </p:spPr>
      </p:pic>
      <p:pic>
        <p:nvPicPr>
          <p:cNvPr id="8" name="Graphic 7" descr="Apple with solid fill">
            <a:extLst>
              <a:ext uri="{FF2B5EF4-FFF2-40B4-BE49-F238E27FC236}">
                <a16:creationId xmlns:a16="http://schemas.microsoft.com/office/drawing/2014/main" id="{7A69A81F-05A2-9DB2-DC38-D44EBD8F1B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436501"/>
            <a:ext cx="215628" cy="215628"/>
          </a:xfrm>
          <a:prstGeom prst="rect">
            <a:avLst/>
          </a:prstGeom>
        </p:spPr>
      </p:pic>
    </p:spTree>
    <p:extLst>
      <p:ext uri="{BB962C8B-B14F-4D97-AF65-F5344CB8AC3E}">
        <p14:creationId xmlns:p14="http://schemas.microsoft.com/office/powerpoint/2010/main" val="18735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A94559-A8BF-4EC9-C8C5-B5C8ED891C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35" r="18935"/>
          <a:stretch/>
        </p:blipFill>
        <p:spPr/>
      </p:pic>
      <p:sp>
        <p:nvSpPr>
          <p:cNvPr id="27" name="TextBox 26">
            <a:extLst>
              <a:ext uri="{FF2B5EF4-FFF2-40B4-BE49-F238E27FC236}">
                <a16:creationId xmlns:a16="http://schemas.microsoft.com/office/drawing/2014/main" id="{BEEE3FC8-7B2C-4ABD-B92B-1EE1D6769FB1}"/>
              </a:ext>
            </a:extLst>
          </p:cNvPr>
          <p:cNvSpPr txBox="1"/>
          <p:nvPr/>
        </p:nvSpPr>
        <p:spPr>
          <a:xfrm>
            <a:off x="902301" y="2105561"/>
            <a:ext cx="44414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3-Minute Thesis</a:t>
            </a:r>
          </a:p>
          <a:p>
            <a:r>
              <a:rPr lang="en-US" sz="4000" b="1" dirty="0">
                <a:solidFill>
                  <a:schemeClr val="accent3"/>
                </a:solidFill>
                <a:latin typeface="Montserrat SemiBold" panose="00000700000000000000" pitchFamily="2" charset="0"/>
              </a:rPr>
              <a:t>Category</a:t>
            </a: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972" y="4717883"/>
            <a:ext cx="578028" cy="1148920"/>
          </a:xfrm>
          <a:prstGeom prst="rect">
            <a:avLst/>
          </a:prstGeom>
        </p:spPr>
      </p:pic>
      <p:sp>
        <p:nvSpPr>
          <p:cNvPr id="4" name="Rectangle 3">
            <a:extLst>
              <a:ext uri="{FF2B5EF4-FFF2-40B4-BE49-F238E27FC236}">
                <a16:creationId xmlns:a16="http://schemas.microsoft.com/office/drawing/2014/main" id="{57136F69-4FC3-4495-9714-73D26EA6A7AB}"/>
              </a:ext>
            </a:extLst>
          </p:cNvPr>
          <p:cNvSpPr/>
          <p:nvPr/>
        </p:nvSpPr>
        <p:spPr>
          <a:xfrm>
            <a:off x="6569074" y="4432301"/>
            <a:ext cx="3819526" cy="1324660"/>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47283752-3EE4-44B7-B8C8-36CE05649A0F}"/>
              </a:ext>
            </a:extLst>
          </p:cNvPr>
          <p:cNvSpPr/>
          <p:nvPr/>
        </p:nvSpPr>
        <p:spPr>
          <a:xfrm>
            <a:off x="970580" y="3641088"/>
            <a:ext cx="4109420" cy="827662"/>
          </a:xfrm>
          <a:prstGeom prst="rect">
            <a:avLst/>
          </a:prstGeom>
        </p:spPr>
        <p:txBody>
          <a:bodyPr wrap="square">
            <a:spAutoFit/>
          </a:bodyPr>
          <a:lstStyle/>
          <a:p>
            <a:pPr algn="just">
              <a:lnSpc>
                <a:spcPct val="150000"/>
              </a:lnSpc>
            </a:pPr>
            <a:r>
              <a:rPr lang="en-US" sz="1100" dirty="0">
                <a:solidFill>
                  <a:schemeClr val="bg1">
                    <a:lumMod val="95000"/>
                  </a:schemeClr>
                </a:solidFill>
                <a:latin typeface="Open Sans" panose="020B0606030504020204" pitchFamily="34" charset="0"/>
              </a:rPr>
              <a:t>Open to Students at higher education (degree to PhD)</a:t>
            </a:r>
          </a:p>
          <a:p>
            <a:pPr>
              <a:lnSpc>
                <a:spcPct val="150000"/>
              </a:lnSpc>
            </a:pPr>
            <a:endParaRPr lang="en-US" sz="1100" dirty="0">
              <a:solidFill>
                <a:schemeClr val="bg1">
                  <a:lumMod val="95000"/>
                </a:schemeClr>
              </a:solidFill>
              <a:latin typeface="Open Sans" panose="020B0606030504020204" pitchFamily="34" charset="0"/>
            </a:endParaRPr>
          </a:p>
          <a:p>
            <a:pPr algn="just">
              <a:lnSpc>
                <a:spcPct val="150000"/>
              </a:lnSpc>
            </a:pPr>
            <a:endParaRPr lang="en-US" sz="1100" dirty="0">
              <a:solidFill>
                <a:schemeClr val="bg1">
                  <a:lumMod val="95000"/>
                </a:schemeClr>
              </a:solidFill>
              <a:latin typeface="DauphinPlain"/>
            </a:endParaRPr>
          </a:p>
        </p:txBody>
      </p:sp>
      <p:sp>
        <p:nvSpPr>
          <p:cNvPr id="32" name="Rectangle 31">
            <a:extLst>
              <a:ext uri="{FF2B5EF4-FFF2-40B4-BE49-F238E27FC236}">
                <a16:creationId xmlns:a16="http://schemas.microsoft.com/office/drawing/2014/main" id="{4A9426F7-546B-415C-A9E7-2C81E38A5414}"/>
              </a:ext>
            </a:extLst>
          </p:cNvPr>
          <p:cNvSpPr/>
          <p:nvPr/>
        </p:nvSpPr>
        <p:spPr>
          <a:xfrm>
            <a:off x="970580" y="4626068"/>
            <a:ext cx="3819525" cy="1081578"/>
          </a:xfrm>
          <a:prstGeom prst="rect">
            <a:avLst/>
          </a:prstGeom>
        </p:spPr>
        <p:txBody>
          <a:bodyPr wrap="square">
            <a:spAutoFit/>
          </a:bodyPr>
          <a:lstStyle/>
          <a:p>
            <a:pPr>
              <a:lnSpc>
                <a:spcPct val="150000"/>
              </a:lnSpc>
            </a:pPr>
            <a:r>
              <a:rPr lang="en-US" sz="1100" b="1" i="1" dirty="0">
                <a:solidFill>
                  <a:schemeClr val="bg1">
                    <a:lumMod val="95000"/>
                  </a:schemeClr>
                </a:solidFill>
                <a:latin typeface="Open Sans" panose="020B0606030504020204" pitchFamily="34" charset="0"/>
              </a:rPr>
              <a:t>Awards:</a:t>
            </a:r>
          </a:p>
          <a:p>
            <a:pPr>
              <a:lnSpc>
                <a:spcPct val="150000"/>
              </a:lnSpc>
            </a:pPr>
            <a:r>
              <a:rPr lang="en-US" sz="1100" i="1" dirty="0">
                <a:solidFill>
                  <a:schemeClr val="bg1">
                    <a:lumMod val="95000"/>
                  </a:schemeClr>
                </a:solidFill>
                <a:latin typeface="Open Sans" panose="020B0606030504020204" pitchFamily="34" charset="0"/>
              </a:rPr>
              <a:t>Diamond Scholar Award</a:t>
            </a:r>
          </a:p>
          <a:p>
            <a:pPr>
              <a:lnSpc>
                <a:spcPct val="150000"/>
              </a:lnSpc>
            </a:pPr>
            <a:r>
              <a:rPr lang="en-US" sz="1100" i="1" dirty="0">
                <a:solidFill>
                  <a:schemeClr val="bg1">
                    <a:lumMod val="95000"/>
                  </a:schemeClr>
                </a:solidFill>
                <a:latin typeface="Open Sans" panose="020B0606030504020204" pitchFamily="34" charset="0"/>
              </a:rPr>
              <a:t>Medal (Gold, Silver, and Bronze)</a:t>
            </a:r>
          </a:p>
          <a:p>
            <a:pPr>
              <a:lnSpc>
                <a:spcPct val="150000"/>
              </a:lnSpc>
            </a:pPr>
            <a:r>
              <a:rPr lang="en-US" sz="1100" i="1" dirty="0">
                <a:solidFill>
                  <a:schemeClr val="bg1">
                    <a:lumMod val="95000"/>
                  </a:schemeClr>
                </a:solidFill>
                <a:latin typeface="Open Sans" panose="020B0606030504020204" pitchFamily="34" charset="0"/>
              </a:rPr>
              <a:t>e-certificate</a:t>
            </a:r>
            <a:endParaRPr lang="en-US" sz="1100" i="1" dirty="0">
              <a:solidFill>
                <a:schemeClr val="bg1">
                  <a:lumMod val="95000"/>
                </a:schemeClr>
              </a:solidFill>
              <a:latin typeface="DauphinPlain"/>
            </a:endParaRPr>
          </a:p>
        </p:txBody>
      </p:sp>
      <p:sp>
        <p:nvSpPr>
          <p:cNvPr id="33" name="Rectangle 32">
            <a:extLst>
              <a:ext uri="{FF2B5EF4-FFF2-40B4-BE49-F238E27FC236}">
                <a16:creationId xmlns:a16="http://schemas.microsoft.com/office/drawing/2014/main" id="{801BB445-F7B2-4544-8D30-C6744FE9578E}"/>
              </a:ext>
            </a:extLst>
          </p:cNvPr>
          <p:cNvSpPr/>
          <p:nvPr/>
        </p:nvSpPr>
        <p:spPr>
          <a:xfrm>
            <a:off x="6869047" y="4962027"/>
            <a:ext cx="3219579" cy="573940"/>
          </a:xfrm>
          <a:prstGeom prst="rect">
            <a:avLst/>
          </a:prstGeom>
        </p:spPr>
        <p:txBody>
          <a:bodyPr wrap="square">
            <a:spAutoFit/>
          </a:bodyPr>
          <a:lstStyle/>
          <a:p>
            <a:pPr algn="ctr">
              <a:lnSpc>
                <a:spcPct val="150000"/>
              </a:lnSpc>
            </a:pPr>
            <a:r>
              <a:rPr lang="en-US" sz="1100" dirty="0">
                <a:solidFill>
                  <a:schemeClr val="bg1">
                    <a:lumMod val="95000"/>
                  </a:schemeClr>
                </a:solidFill>
                <a:latin typeface="Open Sans" panose="020B0606030504020204" pitchFamily="34" charset="0"/>
              </a:rPr>
              <a:t>RM 100 Local (Malaysia)</a:t>
            </a:r>
          </a:p>
          <a:p>
            <a:pPr algn="ctr">
              <a:lnSpc>
                <a:spcPct val="150000"/>
              </a:lnSpc>
            </a:pPr>
            <a:r>
              <a:rPr lang="en-US" sz="1100" dirty="0">
                <a:solidFill>
                  <a:schemeClr val="bg1">
                    <a:lumMod val="95000"/>
                  </a:schemeClr>
                </a:solidFill>
                <a:latin typeface="Open Sans" panose="020B0606030504020204" pitchFamily="34" charset="0"/>
              </a:rPr>
              <a:t>USD 50 (International)</a:t>
            </a:r>
            <a:endParaRPr lang="en-US" sz="1100" dirty="0">
              <a:solidFill>
                <a:schemeClr val="bg1">
                  <a:lumMod val="95000"/>
                </a:schemeClr>
              </a:solidFill>
              <a:latin typeface="DauphinPlain"/>
            </a:endParaRPr>
          </a:p>
        </p:txBody>
      </p:sp>
      <p:sp>
        <p:nvSpPr>
          <p:cNvPr id="34" name="TextBox 33">
            <a:extLst>
              <a:ext uri="{FF2B5EF4-FFF2-40B4-BE49-F238E27FC236}">
                <a16:creationId xmlns:a16="http://schemas.microsoft.com/office/drawing/2014/main" id="{856CD2C2-C7CE-4555-BAC1-0AE1BFEBA396}"/>
              </a:ext>
            </a:extLst>
          </p:cNvPr>
          <p:cNvSpPr txBox="1"/>
          <p:nvPr/>
        </p:nvSpPr>
        <p:spPr>
          <a:xfrm>
            <a:off x="7260674" y="4683253"/>
            <a:ext cx="2436323" cy="307777"/>
          </a:xfrm>
          <a:prstGeom prst="rect">
            <a:avLst/>
          </a:prstGeom>
          <a:noFill/>
        </p:spPr>
        <p:txBody>
          <a:bodyPr wrap="square" rtlCol="0">
            <a:spAutoFit/>
          </a:bodyPr>
          <a:lstStyle/>
          <a:p>
            <a:pPr algn="ctr"/>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3-Minute Thesis (3MT)</a:t>
            </a:r>
            <a:endParaRPr lang="id-ID" sz="16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1FD502-8894-9DA2-848F-A32E21C589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4C474E2-EE3C-C94E-8D6A-B6FB4B92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3" name="Graphic 2" descr="Apple with solid fill">
            <a:extLst>
              <a:ext uri="{FF2B5EF4-FFF2-40B4-BE49-F238E27FC236}">
                <a16:creationId xmlns:a16="http://schemas.microsoft.com/office/drawing/2014/main" id="{D7DEA272-951E-52DB-52B2-E551867233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4946396"/>
            <a:ext cx="215628" cy="215628"/>
          </a:xfrm>
          <a:prstGeom prst="rect">
            <a:avLst/>
          </a:prstGeom>
        </p:spPr>
      </p:pic>
      <p:pic>
        <p:nvPicPr>
          <p:cNvPr id="6" name="Graphic 5" descr="Apple with solid fill">
            <a:extLst>
              <a:ext uri="{FF2B5EF4-FFF2-40B4-BE49-F238E27FC236}">
                <a16:creationId xmlns:a16="http://schemas.microsoft.com/office/drawing/2014/main" id="{7A6EB8D5-34B4-7D12-8D8F-9E277D482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188863"/>
            <a:ext cx="215628" cy="215628"/>
          </a:xfrm>
          <a:prstGeom prst="rect">
            <a:avLst/>
          </a:prstGeom>
        </p:spPr>
      </p:pic>
      <p:pic>
        <p:nvPicPr>
          <p:cNvPr id="8" name="Graphic 7" descr="Apple with solid fill">
            <a:extLst>
              <a:ext uri="{FF2B5EF4-FFF2-40B4-BE49-F238E27FC236}">
                <a16:creationId xmlns:a16="http://schemas.microsoft.com/office/drawing/2014/main" id="{8AF089CC-9BFB-D6BB-B904-1990D89D03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436501"/>
            <a:ext cx="215628" cy="215628"/>
          </a:xfrm>
          <a:prstGeom prst="rect">
            <a:avLst/>
          </a:prstGeom>
        </p:spPr>
      </p:pic>
    </p:spTree>
    <p:extLst>
      <p:ext uri="{BB962C8B-B14F-4D97-AF65-F5344CB8AC3E}">
        <p14:creationId xmlns:p14="http://schemas.microsoft.com/office/powerpoint/2010/main" val="26629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A94559-A8BF-4EC9-C8C5-B5C8ED891C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85" r="18985"/>
          <a:stretch/>
        </p:blipFill>
        <p:spPr/>
      </p:pic>
      <p:sp>
        <p:nvSpPr>
          <p:cNvPr id="27" name="TextBox 26">
            <a:extLst>
              <a:ext uri="{FF2B5EF4-FFF2-40B4-BE49-F238E27FC236}">
                <a16:creationId xmlns:a16="http://schemas.microsoft.com/office/drawing/2014/main" id="{BEEE3FC8-7B2C-4ABD-B92B-1EE1D6769FB1}"/>
              </a:ext>
            </a:extLst>
          </p:cNvPr>
          <p:cNvSpPr txBox="1"/>
          <p:nvPr/>
        </p:nvSpPr>
        <p:spPr>
          <a:xfrm>
            <a:off x="902301" y="2105561"/>
            <a:ext cx="4441402" cy="1323439"/>
          </a:xfrm>
          <a:prstGeom prst="rect">
            <a:avLst/>
          </a:prstGeom>
          <a:noFill/>
        </p:spPr>
        <p:txBody>
          <a:bodyPr wrap="square" rtlCol="0">
            <a:spAutoFit/>
          </a:bodyPr>
          <a:lstStyle>
            <a:defPPr>
              <a:defRPr lang="en-US"/>
            </a:defPPr>
            <a:lvl1pPr>
              <a:defRPr sz="3200">
                <a:latin typeface="Unbounded Medium" pitchFamily="2" charset="77"/>
                <a:ea typeface="Noto Serif" panose="02020600060500020200" pitchFamily="18" charset="0"/>
                <a:cs typeface="Poppins Medium" pitchFamily="2" charset="77"/>
              </a:defRPr>
            </a:lvl1pPr>
          </a:lstStyle>
          <a:p>
            <a:r>
              <a:rPr lang="en-US" sz="4000" b="1" dirty="0">
                <a:solidFill>
                  <a:schemeClr val="bg1"/>
                </a:solidFill>
                <a:latin typeface="Montserrat SemiBold" panose="00000700000000000000" pitchFamily="2" charset="0"/>
              </a:rPr>
              <a:t>Young Scientist</a:t>
            </a:r>
          </a:p>
          <a:p>
            <a:r>
              <a:rPr lang="en-US" sz="4000" b="1" dirty="0">
                <a:solidFill>
                  <a:schemeClr val="accent3"/>
                </a:solidFill>
                <a:latin typeface="Montserrat SemiBold" panose="00000700000000000000" pitchFamily="2" charset="0"/>
              </a:rPr>
              <a:t>Category</a:t>
            </a:r>
          </a:p>
        </p:txBody>
      </p:sp>
      <p:sp>
        <p:nvSpPr>
          <p:cNvPr id="36" name="TextBox 35">
            <a:extLst>
              <a:ext uri="{FF2B5EF4-FFF2-40B4-BE49-F238E27FC236}">
                <a16:creationId xmlns:a16="http://schemas.microsoft.com/office/drawing/2014/main" id="{9E91594A-E1DE-4C04-960D-B1A6303E4EB5}"/>
              </a:ext>
            </a:extLst>
          </p:cNvPr>
          <p:cNvSpPr txBox="1"/>
          <p:nvPr/>
        </p:nvSpPr>
        <p:spPr>
          <a:xfrm>
            <a:off x="578028" y="556143"/>
            <a:ext cx="2433957" cy="307777"/>
          </a:xfrm>
          <a:prstGeom prst="rect">
            <a:avLst/>
          </a:prstGeom>
          <a:noFill/>
        </p:spPr>
        <p:txBody>
          <a:bodyPr wrap="square" rtlCol="0">
            <a:spAutoFit/>
          </a:bodyPr>
          <a:lstStyle/>
          <a:p>
            <a:r>
              <a:rPr lang="en-US" sz="14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rPr>
              <a:t>https://myvic.asia</a:t>
            </a:r>
            <a:endParaRPr lang="id-ID" sz="1600" dirty="0">
              <a:solidFill>
                <a:schemeClr val="bg1"/>
              </a:solidFill>
              <a:latin typeface="Montserrat SemiBold" panose="00000700000000000000" pitchFamily="2" charset="0"/>
              <a:ea typeface="Open Sans" panose="020B0606030504020204" pitchFamily="34" charset="0"/>
              <a:cs typeface="Poppins SemiBold" panose="00000700000000000000" pitchFamily="2" charset="0"/>
            </a:endParaRPr>
          </a:p>
        </p:txBody>
      </p:sp>
      <p:cxnSp>
        <p:nvCxnSpPr>
          <p:cNvPr id="43" name="Straight Arrow Connector 42">
            <a:extLst>
              <a:ext uri="{FF2B5EF4-FFF2-40B4-BE49-F238E27FC236}">
                <a16:creationId xmlns:a16="http://schemas.microsoft.com/office/drawing/2014/main" id="{AF1B19FE-437C-4AD4-B615-D0C2B3CCA63C}"/>
              </a:ext>
            </a:extLst>
          </p:cNvPr>
          <p:cNvCxnSpPr/>
          <p:nvPr/>
        </p:nvCxnSpPr>
        <p:spPr>
          <a:xfrm>
            <a:off x="8681662" y="6400800"/>
            <a:ext cx="3005601"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E52A52A5-9677-4611-BC5E-A57FE762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13972" y="4717883"/>
            <a:ext cx="578028" cy="1148920"/>
          </a:xfrm>
          <a:prstGeom prst="rect">
            <a:avLst/>
          </a:prstGeom>
        </p:spPr>
      </p:pic>
      <p:sp>
        <p:nvSpPr>
          <p:cNvPr id="4" name="Rectangle 3">
            <a:extLst>
              <a:ext uri="{FF2B5EF4-FFF2-40B4-BE49-F238E27FC236}">
                <a16:creationId xmlns:a16="http://schemas.microsoft.com/office/drawing/2014/main" id="{57136F69-4FC3-4495-9714-73D26EA6A7AB}"/>
              </a:ext>
            </a:extLst>
          </p:cNvPr>
          <p:cNvSpPr/>
          <p:nvPr/>
        </p:nvSpPr>
        <p:spPr>
          <a:xfrm>
            <a:off x="6569074" y="4432301"/>
            <a:ext cx="3819526" cy="1324660"/>
          </a:xfrm>
          <a:prstGeom prst="rect">
            <a:avLst/>
          </a:prstGeom>
          <a:gradFill>
            <a:gsLst>
              <a:gs pos="0">
                <a:srgbClr val="123358"/>
              </a:gs>
              <a:gs pos="100000">
                <a:srgbClr val="228CC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47283752-3EE4-44B7-B8C8-36CE05649A0F}"/>
              </a:ext>
            </a:extLst>
          </p:cNvPr>
          <p:cNvSpPr/>
          <p:nvPr/>
        </p:nvSpPr>
        <p:spPr>
          <a:xfrm>
            <a:off x="970580" y="3641088"/>
            <a:ext cx="4109420" cy="1335687"/>
          </a:xfrm>
          <a:prstGeom prst="rect">
            <a:avLst/>
          </a:prstGeom>
        </p:spPr>
        <p:txBody>
          <a:bodyPr wrap="square">
            <a:spAutoFit/>
          </a:bodyPr>
          <a:lstStyle/>
          <a:p>
            <a:pPr algn="just">
              <a:lnSpc>
                <a:spcPct val="150000"/>
              </a:lnSpc>
            </a:pPr>
            <a:r>
              <a:rPr lang="en-US" sz="1100" dirty="0">
                <a:solidFill>
                  <a:schemeClr val="bg1">
                    <a:lumMod val="95000"/>
                  </a:schemeClr>
                </a:solidFill>
                <a:latin typeface="Open Sans" panose="020B0606030504020204" pitchFamily="34" charset="0"/>
              </a:rPr>
              <a:t>Open to Secondary Schools Students (13 years to 17/18 years) from Malaysia and international students. </a:t>
            </a:r>
            <a:r>
              <a:rPr lang="en-US" sz="1100" b="1" u="sng" dirty="0">
                <a:solidFill>
                  <a:schemeClr val="bg1">
                    <a:lumMod val="95000"/>
                  </a:schemeClr>
                </a:solidFill>
                <a:latin typeface="Open Sans" panose="020B0606030504020204" pitchFamily="34" charset="0"/>
              </a:rPr>
              <a:t>School Authorization Letter is MANDATORY.</a:t>
            </a:r>
          </a:p>
          <a:p>
            <a:pPr>
              <a:lnSpc>
                <a:spcPct val="150000"/>
              </a:lnSpc>
            </a:pPr>
            <a:endParaRPr lang="en-US" sz="1100" dirty="0">
              <a:solidFill>
                <a:schemeClr val="bg1">
                  <a:lumMod val="95000"/>
                </a:schemeClr>
              </a:solidFill>
              <a:latin typeface="Open Sans" panose="020B0606030504020204" pitchFamily="34" charset="0"/>
            </a:endParaRPr>
          </a:p>
          <a:p>
            <a:pPr algn="just">
              <a:lnSpc>
                <a:spcPct val="150000"/>
              </a:lnSpc>
            </a:pPr>
            <a:endParaRPr lang="en-US" sz="1100" dirty="0">
              <a:solidFill>
                <a:schemeClr val="bg1">
                  <a:lumMod val="95000"/>
                </a:schemeClr>
              </a:solidFill>
              <a:latin typeface="DauphinPlain"/>
            </a:endParaRPr>
          </a:p>
        </p:txBody>
      </p:sp>
      <p:sp>
        <p:nvSpPr>
          <p:cNvPr id="32" name="Rectangle 31">
            <a:extLst>
              <a:ext uri="{FF2B5EF4-FFF2-40B4-BE49-F238E27FC236}">
                <a16:creationId xmlns:a16="http://schemas.microsoft.com/office/drawing/2014/main" id="{4A9426F7-546B-415C-A9E7-2C81E38A5414}"/>
              </a:ext>
            </a:extLst>
          </p:cNvPr>
          <p:cNvSpPr/>
          <p:nvPr/>
        </p:nvSpPr>
        <p:spPr>
          <a:xfrm>
            <a:off x="970580" y="4626068"/>
            <a:ext cx="3819525" cy="1081578"/>
          </a:xfrm>
          <a:prstGeom prst="rect">
            <a:avLst/>
          </a:prstGeom>
        </p:spPr>
        <p:txBody>
          <a:bodyPr wrap="square">
            <a:spAutoFit/>
          </a:bodyPr>
          <a:lstStyle/>
          <a:p>
            <a:pPr>
              <a:lnSpc>
                <a:spcPct val="150000"/>
              </a:lnSpc>
            </a:pPr>
            <a:r>
              <a:rPr lang="en-US" sz="1100" b="1" i="1" dirty="0">
                <a:solidFill>
                  <a:schemeClr val="bg1">
                    <a:lumMod val="95000"/>
                  </a:schemeClr>
                </a:solidFill>
                <a:latin typeface="Open Sans" panose="020B0606030504020204" pitchFamily="34" charset="0"/>
              </a:rPr>
              <a:t>Awards:</a:t>
            </a:r>
          </a:p>
          <a:p>
            <a:pPr>
              <a:lnSpc>
                <a:spcPct val="150000"/>
              </a:lnSpc>
            </a:pPr>
            <a:r>
              <a:rPr lang="en-US" sz="1100" i="1" dirty="0">
                <a:solidFill>
                  <a:schemeClr val="bg1">
                    <a:lumMod val="95000"/>
                  </a:schemeClr>
                </a:solidFill>
                <a:latin typeface="Open Sans" panose="020B0606030504020204" pitchFamily="34" charset="0"/>
              </a:rPr>
              <a:t>Diamond Award</a:t>
            </a:r>
          </a:p>
          <a:p>
            <a:pPr>
              <a:lnSpc>
                <a:spcPct val="150000"/>
              </a:lnSpc>
            </a:pPr>
            <a:r>
              <a:rPr lang="en-US" sz="1100" i="1" dirty="0">
                <a:solidFill>
                  <a:schemeClr val="bg1">
                    <a:lumMod val="95000"/>
                  </a:schemeClr>
                </a:solidFill>
                <a:latin typeface="Open Sans" panose="020B0606030504020204" pitchFamily="34" charset="0"/>
              </a:rPr>
              <a:t>No Medal provided</a:t>
            </a:r>
          </a:p>
          <a:p>
            <a:pPr>
              <a:lnSpc>
                <a:spcPct val="150000"/>
              </a:lnSpc>
            </a:pPr>
            <a:r>
              <a:rPr lang="en-US" sz="1100" i="1" dirty="0">
                <a:solidFill>
                  <a:schemeClr val="bg1">
                    <a:lumMod val="95000"/>
                  </a:schemeClr>
                </a:solidFill>
                <a:latin typeface="Open Sans" panose="020B0606030504020204" pitchFamily="34" charset="0"/>
              </a:rPr>
              <a:t>e-certificate</a:t>
            </a:r>
            <a:endParaRPr lang="en-US" sz="1100" i="1" dirty="0">
              <a:solidFill>
                <a:schemeClr val="bg1">
                  <a:lumMod val="95000"/>
                </a:schemeClr>
              </a:solidFill>
              <a:latin typeface="DauphinPlain"/>
            </a:endParaRPr>
          </a:p>
        </p:txBody>
      </p:sp>
      <p:sp>
        <p:nvSpPr>
          <p:cNvPr id="33" name="Rectangle 32">
            <a:extLst>
              <a:ext uri="{FF2B5EF4-FFF2-40B4-BE49-F238E27FC236}">
                <a16:creationId xmlns:a16="http://schemas.microsoft.com/office/drawing/2014/main" id="{801BB445-F7B2-4544-8D30-C6744FE9578E}"/>
              </a:ext>
            </a:extLst>
          </p:cNvPr>
          <p:cNvSpPr/>
          <p:nvPr/>
        </p:nvSpPr>
        <p:spPr>
          <a:xfrm>
            <a:off x="6869047" y="4962027"/>
            <a:ext cx="3219579" cy="827855"/>
          </a:xfrm>
          <a:prstGeom prst="rect">
            <a:avLst/>
          </a:prstGeom>
        </p:spPr>
        <p:txBody>
          <a:bodyPr wrap="square">
            <a:spAutoFit/>
          </a:bodyPr>
          <a:lstStyle/>
          <a:p>
            <a:pPr algn="ctr">
              <a:lnSpc>
                <a:spcPct val="150000"/>
              </a:lnSpc>
            </a:pPr>
            <a:r>
              <a:rPr lang="en-US" sz="1100" dirty="0">
                <a:solidFill>
                  <a:schemeClr val="bg1">
                    <a:lumMod val="95000"/>
                  </a:schemeClr>
                </a:solidFill>
                <a:latin typeface="DauphinPlain"/>
              </a:rPr>
              <a:t>FREE (No FEE) – PAJSK Provided</a:t>
            </a:r>
          </a:p>
          <a:p>
            <a:pPr algn="ctr">
              <a:lnSpc>
                <a:spcPct val="150000"/>
              </a:lnSpc>
            </a:pPr>
            <a:r>
              <a:rPr lang="en-US" sz="1100" dirty="0">
                <a:solidFill>
                  <a:schemeClr val="bg1">
                    <a:lumMod val="95000"/>
                  </a:schemeClr>
                </a:solidFill>
                <a:latin typeface="DauphinPlain"/>
              </a:rPr>
              <a:t>e-certificate provided. Medal can be purchased at the end of the event.</a:t>
            </a:r>
          </a:p>
        </p:txBody>
      </p:sp>
      <p:sp>
        <p:nvSpPr>
          <p:cNvPr id="34" name="TextBox 33">
            <a:extLst>
              <a:ext uri="{FF2B5EF4-FFF2-40B4-BE49-F238E27FC236}">
                <a16:creationId xmlns:a16="http://schemas.microsoft.com/office/drawing/2014/main" id="{856CD2C2-C7CE-4555-BAC1-0AE1BFEBA396}"/>
              </a:ext>
            </a:extLst>
          </p:cNvPr>
          <p:cNvSpPr txBox="1"/>
          <p:nvPr/>
        </p:nvSpPr>
        <p:spPr>
          <a:xfrm>
            <a:off x="7260674" y="4683253"/>
            <a:ext cx="2436323" cy="307777"/>
          </a:xfrm>
          <a:prstGeom prst="rect">
            <a:avLst/>
          </a:prstGeom>
          <a:noFill/>
        </p:spPr>
        <p:txBody>
          <a:bodyPr wrap="square" rtlCol="0">
            <a:spAutoFit/>
          </a:bodyPr>
          <a:lstStyle/>
          <a:p>
            <a:pPr algn="ctr"/>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Young Scientist (YS)</a:t>
            </a:r>
            <a:endParaRPr lang="id-ID" sz="16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1FD502-8894-9DA2-848F-A32E21C589BE}"/>
              </a:ext>
            </a:extLst>
          </p:cNvPr>
          <p:cNvSpPr txBox="1"/>
          <p:nvPr/>
        </p:nvSpPr>
        <p:spPr>
          <a:xfrm>
            <a:off x="8851354" y="619115"/>
            <a:ext cx="2184400" cy="369332"/>
          </a:xfrm>
          <a:prstGeom prst="rect">
            <a:avLst/>
          </a:prstGeom>
          <a:noFill/>
        </p:spPr>
        <p:txBody>
          <a:bodyPr wrap="square" rtlCol="0">
            <a:spAutoFit/>
          </a:bodyPr>
          <a:lstStyle/>
          <a:p>
            <a:pPr algn="r"/>
            <a:r>
              <a:rPr lang="en-US" b="1" dirty="0">
                <a:solidFill>
                  <a:schemeClr val="bg1"/>
                </a:solidFill>
                <a:latin typeface="Montserrat SemiBold" panose="00000700000000000000" pitchFamily="2" charset="0"/>
                <a:ea typeface="Open Sans ExtraBold" panose="020B0906030804020204" pitchFamily="34" charset="0"/>
                <a:cs typeface="Poppins" panose="00000500000000000000" pitchFamily="2" charset="0"/>
              </a:rPr>
              <a:t>GUIDEBOOK</a:t>
            </a:r>
            <a:endParaRPr lang="en-US" b="1" dirty="0">
              <a:solidFill>
                <a:schemeClr val="accent3"/>
              </a:solidFill>
              <a:latin typeface="Montserrat SemiBold" panose="00000700000000000000" pitchFamily="2" charset="0"/>
              <a:ea typeface="Open Sans ExtraBold" panose="020B0906030804020204" pitchFamily="34" charset="0"/>
              <a:cs typeface="Poppins" panose="00000500000000000000" pitchFamily="2" charset="0"/>
            </a:endParaRPr>
          </a:p>
        </p:txBody>
      </p:sp>
      <p:pic>
        <p:nvPicPr>
          <p:cNvPr id="5" name="Picture 4" descr="A picture containing text, gambling house&#10;&#10;Description automatically generated">
            <a:extLst>
              <a:ext uri="{FF2B5EF4-FFF2-40B4-BE49-F238E27FC236}">
                <a16:creationId xmlns:a16="http://schemas.microsoft.com/office/drawing/2014/main" id="{34C474E2-EE3C-C94E-8D6A-B6FB4B92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4660" y="303147"/>
            <a:ext cx="913755" cy="913755"/>
          </a:xfrm>
          <a:prstGeom prst="rect">
            <a:avLst/>
          </a:prstGeom>
          <a:effectLst>
            <a:glow rad="88900">
              <a:schemeClr val="bg1">
                <a:alpha val="29000"/>
              </a:schemeClr>
            </a:glow>
          </a:effectLst>
        </p:spPr>
      </p:pic>
      <p:pic>
        <p:nvPicPr>
          <p:cNvPr id="3" name="Graphic 2" descr="Apple with solid fill">
            <a:extLst>
              <a:ext uri="{FF2B5EF4-FFF2-40B4-BE49-F238E27FC236}">
                <a16:creationId xmlns:a16="http://schemas.microsoft.com/office/drawing/2014/main" id="{FD2F225C-EDE3-B63B-BE2F-C1A33B07DE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4946396"/>
            <a:ext cx="215628" cy="215628"/>
          </a:xfrm>
          <a:prstGeom prst="rect">
            <a:avLst/>
          </a:prstGeom>
        </p:spPr>
      </p:pic>
      <p:pic>
        <p:nvPicPr>
          <p:cNvPr id="6" name="Graphic 5" descr="Apple with solid fill">
            <a:extLst>
              <a:ext uri="{FF2B5EF4-FFF2-40B4-BE49-F238E27FC236}">
                <a16:creationId xmlns:a16="http://schemas.microsoft.com/office/drawing/2014/main" id="{D4DDC86C-5FDA-69C4-B639-77BB2D742A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188863"/>
            <a:ext cx="215628" cy="215628"/>
          </a:xfrm>
          <a:prstGeom prst="rect">
            <a:avLst/>
          </a:prstGeom>
        </p:spPr>
      </p:pic>
      <p:pic>
        <p:nvPicPr>
          <p:cNvPr id="8" name="Graphic 7" descr="Apple with solid fill">
            <a:extLst>
              <a:ext uri="{FF2B5EF4-FFF2-40B4-BE49-F238E27FC236}">
                <a16:creationId xmlns:a16="http://schemas.microsoft.com/office/drawing/2014/main" id="{A0BAB85C-1C5F-F432-AC2A-DF76A1A473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951" y="5436501"/>
            <a:ext cx="215628" cy="215628"/>
          </a:xfrm>
          <a:prstGeom prst="rect">
            <a:avLst/>
          </a:prstGeom>
        </p:spPr>
      </p:pic>
    </p:spTree>
    <p:extLst>
      <p:ext uri="{BB962C8B-B14F-4D97-AF65-F5344CB8AC3E}">
        <p14:creationId xmlns:p14="http://schemas.microsoft.com/office/powerpoint/2010/main" val="41410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112C51"/>
      </a:accent1>
      <a:accent2>
        <a:srgbClr val="22608F"/>
      </a:accent2>
      <a:accent3>
        <a:srgbClr val="1A96D4"/>
      </a:accent3>
      <a:accent4>
        <a:srgbClr val="58759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1482</TotalTime>
  <Words>2295</Words>
  <Application>Microsoft Office PowerPoint</Application>
  <PresentationFormat>Widescreen</PresentationFormat>
  <Paragraphs>320</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DauphinPlain</vt:lpstr>
      <vt:lpstr>Montserrat Bold</vt:lpstr>
      <vt:lpstr>Montserrat SemiBold</vt:lpstr>
      <vt:lpstr>Open Sans</vt:lpstr>
      <vt:lpstr>Prompt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Maulidianta</dc:creator>
  <cp:lastModifiedBy>Mohamad Rahimi Mohamad Rosman</cp:lastModifiedBy>
  <cp:revision>101</cp:revision>
  <dcterms:created xsi:type="dcterms:W3CDTF">2023-01-08T04:00:06Z</dcterms:created>
  <dcterms:modified xsi:type="dcterms:W3CDTF">2025-04-07T03:30:15Z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